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709" r:id="rId2"/>
    <p:sldMasterId id="2147483700" r:id="rId3"/>
    <p:sldMasterId id="2147483723" r:id="rId4"/>
    <p:sldMasterId id="2147483695" r:id="rId5"/>
    <p:sldMasterId id="2147483696" r:id="rId6"/>
    <p:sldMasterId id="2147483698" r:id="rId7"/>
    <p:sldMasterId id="2147483666" r:id="rId8"/>
  </p:sldMasterIdLst>
  <p:notesMasterIdLst>
    <p:notesMasterId r:id="rId24"/>
  </p:notesMasterIdLst>
  <p:handoutMasterIdLst>
    <p:handoutMasterId r:id="rId25"/>
  </p:handoutMasterIdLst>
  <p:sldIdLst>
    <p:sldId id="366" r:id="rId9"/>
    <p:sldId id="606" r:id="rId10"/>
    <p:sldId id="641" r:id="rId11"/>
    <p:sldId id="642" r:id="rId12"/>
    <p:sldId id="643" r:id="rId13"/>
    <p:sldId id="563" r:id="rId14"/>
    <p:sldId id="644" r:id="rId15"/>
    <p:sldId id="645" r:id="rId16"/>
    <p:sldId id="646" r:id="rId17"/>
    <p:sldId id="564" r:id="rId18"/>
    <p:sldId id="647" r:id="rId19"/>
    <p:sldId id="648" r:id="rId20"/>
    <p:sldId id="649" r:id="rId21"/>
    <p:sldId id="569" r:id="rId22"/>
    <p:sldId id="650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BC1"/>
    <a:srgbClr val="ED0E90"/>
    <a:srgbClr val="13B4F0"/>
    <a:srgbClr val="57CAF4"/>
    <a:srgbClr val="C8C9CB"/>
    <a:srgbClr val="F7B3C6"/>
    <a:srgbClr val="FBD8E1"/>
    <a:srgbClr val="EFE4F0"/>
    <a:srgbClr val="EB0185"/>
    <a:srgbClr val="FBD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7" autoAdjust="0"/>
    <p:restoredTop sz="93803" autoAdjust="0"/>
  </p:normalViewPr>
  <p:slideViewPr>
    <p:cSldViewPr>
      <p:cViewPr varScale="1">
        <p:scale>
          <a:sx n="72" d="100"/>
          <a:sy n="72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0CF0D-9848-4F92-87B7-8D5FCC1423E5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D907B-296C-4120-B82B-4FAD138C56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919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121A8-D87B-4CBB-8A73-FEC28F743F74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226E9-EAD2-4B91-B609-0430BE0A9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091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226E9-EAD2-4B91-B609-0430BE0A930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12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226E9-EAD2-4B91-B609-0430BE0A930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644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226E9-EAD2-4B91-B609-0430BE0A930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454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226E9-EAD2-4B91-B609-0430BE0A930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1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8.png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538857" y="981720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9733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0825" y="908720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9187" y1="38824" x2="99522" y2="22353"/>
                        <a14:foregroundMark x1="32057" y1="12941" x2="81818" y2="25882"/>
                        <a14:foregroundMark x1="22967" y1="63529" x2="95694" y2="61176"/>
                        <a14:foregroundMark x1="34928" y1="64706" x2="96172" y2="65882"/>
                        <a14:backgroundMark x1="17225" y1="85882" x2="99522" y2="847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1664"/>
            <a:ext cx="1866133" cy="75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299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0825" y="908720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9187" y1="38824" x2="99522" y2="22353"/>
                        <a14:foregroundMark x1="32057" y1="12941" x2="81818" y2="25882"/>
                        <a14:foregroundMark x1="22967" y1="63529" x2="95694" y2="61176"/>
                        <a14:foregroundMark x1="34928" y1="64706" x2="96172" y2="65882"/>
                        <a14:backgroundMark x1="17225" y1="85882" x2="99522" y2="847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1664"/>
            <a:ext cx="1866133" cy="75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0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908720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</a:t>
            </a:r>
            <a:r>
              <a:rPr lang="en-US" altLang="zh-TW" dirty="0" smtClean="0"/>
              <a:t>1</a:t>
            </a:r>
            <a:r>
              <a:rPr lang="zh-TW" altLang="en-US" dirty="0" smtClean="0"/>
              <a:t>下以編輯母片文字樣式</a:t>
            </a:r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91" b="100000" l="0" r="9990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271664"/>
            <a:ext cx="8325495" cy="75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74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0825" y="908720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61" b="100000" l="0" r="99082">
                        <a14:foregroundMark x1="16621" y1="55696" x2="86685" y2="55696"/>
                        <a14:foregroundMark x1="17080" y1="65823" x2="98623" y2="65823"/>
                        <a14:foregroundMark x1="16437" y1="54430" x2="1561" y2="50633"/>
                        <a14:foregroundMark x1="17355" y1="68354" x2="2204" y2="68354"/>
                        <a14:foregroundMark x1="2204" y1="68354" x2="3214" y2="65823"/>
                        <a14:backgroundMark x1="24059" y1="20253" x2="83471" y2="22785"/>
                        <a14:backgroundMark x1="82828" y1="25316" x2="96143" y2="24051"/>
                        <a14:backgroundMark x1="3581" y1="91139" x2="86226" y2="835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051"/>
          <a:stretch/>
        </p:blipFill>
        <p:spPr>
          <a:xfrm>
            <a:off x="182871" y="335281"/>
            <a:ext cx="8723623" cy="73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909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76714" y="1844824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zh-TW" altLang="en-US" dirty="0" smtClean="0"/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4876"/>
          <a:stretch/>
        </p:blipFill>
        <p:spPr>
          <a:xfrm>
            <a:off x="35496" y="507182"/>
            <a:ext cx="8882873" cy="977602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79" y="636042"/>
            <a:ext cx="413007" cy="41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9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76714" y="1844824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zh-TW" altLang="en-US" dirty="0" smtClean="0"/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4876"/>
          <a:stretch/>
        </p:blipFill>
        <p:spPr>
          <a:xfrm>
            <a:off x="35496" y="363166"/>
            <a:ext cx="8882873" cy="97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306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76714" y="1844824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zh-TW" altLang="en-US" dirty="0" smtClean="0"/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4876"/>
          <a:stretch/>
        </p:blipFill>
        <p:spPr>
          <a:xfrm>
            <a:off x="35496" y="507182"/>
            <a:ext cx="8882873" cy="97760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179" r="75032"/>
          <a:stretch/>
        </p:blipFill>
        <p:spPr>
          <a:xfrm>
            <a:off x="1907704" y="507182"/>
            <a:ext cx="1512168" cy="97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40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0825" y="1197744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zh-TW" altLang="en-US" dirty="0" smtClean="0"/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8000" y1="49194" x2="20800" y2="49194"/>
                        <a14:foregroundMark x1="14240" y1="4839" x2="38560" y2="20565"/>
                        <a14:foregroundMark x1="7040" y1="8871" x2="14240" y2="9677"/>
                        <a14:foregroundMark x1="2240" y1="3226" x2="5440" y2="4032"/>
                        <a14:foregroundMark x1="3200" y1="13306" x2="2880" y2="66532"/>
                        <a14:foregroundMark x1="62080" y1="5645" x2="87040" y2="9677"/>
                        <a14:foregroundMark x1="55520" y1="3226" x2="66240" y2="8065"/>
                        <a14:foregroundMark x1="66240" y1="18952" x2="84480" y2="18952"/>
                        <a14:foregroundMark x1="85760" y1="15726" x2="95840" y2="2419"/>
                        <a14:foregroundMark x1="94880" y1="3226" x2="99040" y2="2419"/>
                        <a14:foregroundMark x1="7360" y1="28629" x2="9280" y2="71371"/>
                        <a14:foregroundMark x1="31520" y1="67339" x2="73120" y2="64113"/>
                        <a14:foregroundMark x1="6080" y1="64113" x2="480" y2="99194"/>
                        <a14:foregroundMark x1="31840" y1="58871" x2="72480" y2="56452"/>
                        <a14:foregroundMark x1="31200" y1="78629" x2="70400" y2="77823"/>
                        <a14:foregroundMark x1="8960" y1="34274" x2="31200" y2="19758"/>
                        <a14:foregroundMark x1="28800" y1="74597" x2="74720" y2="74597"/>
                        <a14:foregroundMark x1="69760" y1="27823" x2="76640" y2="342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7" y="0"/>
            <a:ext cx="3770305" cy="14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85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畫面剪輯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78" y="279845"/>
            <a:ext cx="1787458" cy="750773"/>
          </a:xfrm>
          <a:prstGeom prst="rect">
            <a:avLst/>
          </a:prstGeom>
        </p:spPr>
      </p:pic>
      <p:sp>
        <p:nvSpPr>
          <p:cNvPr id="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cxnSp>
        <p:nvCxnSpPr>
          <p:cNvPr id="6" name="直線接點 5"/>
          <p:cNvCxnSpPr/>
          <p:nvPr userDrawn="1"/>
        </p:nvCxnSpPr>
        <p:spPr>
          <a:xfrm>
            <a:off x="467544" y="764704"/>
            <a:ext cx="8424936" cy="0"/>
          </a:xfrm>
          <a:prstGeom prst="line">
            <a:avLst/>
          </a:prstGeom>
          <a:ln w="28575">
            <a:solidFill>
              <a:srgbClr val="009E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0825" y="908720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49282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>
          <a:xfrm>
            <a:off x="1547813" y="1196975"/>
            <a:ext cx="6480175" cy="14398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  <a:endParaRPr lang="zh-TW" altLang="en-US" dirty="0"/>
          </a:p>
        </p:txBody>
      </p:sp>
      <p:sp>
        <p:nvSpPr>
          <p:cNvPr id="4" name="文字版面配置區 2"/>
          <p:cNvSpPr>
            <a:spLocks noGrp="1"/>
          </p:cNvSpPr>
          <p:nvPr>
            <p:ph type="body" sz="quarter" idx="11"/>
          </p:nvPr>
        </p:nvSpPr>
        <p:spPr>
          <a:xfrm>
            <a:off x="1547813" y="2996952"/>
            <a:ext cx="6480175" cy="14398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  <a:latin typeface="+mn-lt"/>
              </a:defRPr>
            </a:lvl1pPr>
            <a:lvl2pPr>
              <a:defRPr>
                <a:solidFill>
                  <a:srgbClr val="FF0000"/>
                </a:solidFill>
                <a:latin typeface="+mn-lt"/>
              </a:defRPr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1611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538857" y="981720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072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接點 1"/>
          <p:cNvCxnSpPr/>
          <p:nvPr userDrawn="1"/>
        </p:nvCxnSpPr>
        <p:spPr>
          <a:xfrm>
            <a:off x="467544" y="756000"/>
            <a:ext cx="8424936" cy="0"/>
          </a:xfrm>
          <a:prstGeom prst="line">
            <a:avLst/>
          </a:prstGeom>
          <a:ln w="19050">
            <a:solidFill>
              <a:srgbClr val="009E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2" descr="畫面剪輯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284072"/>
            <a:ext cx="1512168" cy="73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56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538857" y="981720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77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428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62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35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70911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869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149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2518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66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139018" y="1959873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44625"/>
            <a:ext cx="960631" cy="936104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52736"/>
            <a:ext cx="1686135" cy="59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24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4127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9788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0777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5964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4826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57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073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0729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809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02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1520" y="1269752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48680"/>
            <a:ext cx="1686135" cy="59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68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98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322833" y="1196752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86"/>
          <a:stretch/>
        </p:blipFill>
        <p:spPr>
          <a:xfrm>
            <a:off x="182870" y="317131"/>
            <a:ext cx="8819240" cy="977474"/>
          </a:xfrm>
          <a:prstGeom prst="rect">
            <a:avLst/>
          </a:prstGeom>
        </p:spPr>
      </p:pic>
      <p:sp>
        <p:nvSpPr>
          <p:cNvPr id="2" name="文字方塊 1"/>
          <p:cNvSpPr txBox="1"/>
          <p:nvPr userDrawn="1"/>
        </p:nvSpPr>
        <p:spPr>
          <a:xfrm>
            <a:off x="251520" y="332656"/>
            <a:ext cx="216024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0A3E8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 前 練 習</a:t>
            </a:r>
            <a:endParaRPr lang="zh-TW" altLang="en-US" sz="2800" b="1" dirty="0">
              <a:solidFill>
                <a:srgbClr val="0A3E8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9682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1520" y="1485776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32" y="589138"/>
            <a:ext cx="809976" cy="75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49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1520" y="1485776"/>
            <a:ext cx="792157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7500" y1="22892" x2="37500" y2="81325"/>
                        <a14:foregroundMark x1="37500" y1="81325" x2="77841" y2="54217"/>
                        <a14:foregroundMark x1="77841" y1="54217" x2="38068" y2="24699"/>
                        <a14:foregroundMark x1="57386" y1="43373" x2="40909" y2="530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648072" cy="61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476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5" name="圖片 4" descr="畫面剪輯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6250" b="1315"/>
          <a:stretch/>
        </p:blipFill>
        <p:spPr>
          <a:xfrm>
            <a:off x="251520" y="286116"/>
            <a:ext cx="504056" cy="730049"/>
          </a:xfrm>
          <a:prstGeom prst="rect">
            <a:avLst/>
          </a:prstGeom>
        </p:spPr>
      </p:pic>
      <p:cxnSp>
        <p:nvCxnSpPr>
          <p:cNvPr id="3" name="直線接點 2"/>
          <p:cNvCxnSpPr/>
          <p:nvPr userDrawn="1"/>
        </p:nvCxnSpPr>
        <p:spPr>
          <a:xfrm>
            <a:off x="611560" y="756000"/>
            <a:ext cx="8280920" cy="0"/>
          </a:xfrm>
          <a:prstGeom prst="line">
            <a:avLst/>
          </a:prstGeom>
          <a:ln w="19050">
            <a:solidFill>
              <a:srgbClr val="E72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276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版面配置區 10"/>
          <p:cNvSpPr>
            <a:spLocks noGrp="1"/>
          </p:cNvSpPr>
          <p:nvPr>
            <p:ph type="body" sz="quarter" idx="10"/>
          </p:nvPr>
        </p:nvSpPr>
        <p:spPr>
          <a:xfrm>
            <a:off x="250825" y="1053728"/>
            <a:ext cx="8641655" cy="1727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zh-TW" altLang="en-US" dirty="0" smtClean="0"/>
              <a:t>按一下以編輯</a:t>
            </a:r>
            <a:endParaRPr lang="zh-TW" altLang="en-US" dirty="0"/>
          </a:p>
        </p:txBody>
      </p:sp>
      <p:pic>
        <p:nvPicPr>
          <p:cNvPr id="2" name="圖片 1"/>
          <p:cNvPicPr>
            <a:picLocks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" b="100000" l="0" r="100000">
                        <a14:foregroundMark x1="2736" y1="38400" x2="9508" y2="42400"/>
                        <a14:foregroundMark x1="10670" y1="68000" x2="85294" y2="68000"/>
                        <a14:foregroundMark x1="2736" y1="23200" x2="3146" y2="64800"/>
                        <a14:foregroundMark x1="7934" y1="15200" x2="10670" y2="41600"/>
                        <a14:foregroundMark x1="10807" y1="42400" x2="10739" y2="66400"/>
                        <a14:foregroundMark x1="8071" y1="15200" x2="1778" y2="14400"/>
                        <a14:backgroundMark x1="8960" y1="90400" x2="15527" y2="95200"/>
                        <a14:backgroundMark x1="15390" y1="88000" x2="96854" y2="89600"/>
                        <a14:backgroundMark x1="14501" y1="22400" x2="62175" y2="34400"/>
                        <a14:backgroundMark x1="821" y1="8000" x2="5814" y2="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17" t="13425" r="18300" b="-13425"/>
          <a:stretch/>
        </p:blipFill>
        <p:spPr>
          <a:xfrm>
            <a:off x="179512" y="283078"/>
            <a:ext cx="8756178" cy="105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59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" Target="../slides/slide5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microsoft.com/office/2007/relationships/hdphoto" Target="../media/hdphoto3.wdp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3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32" Type="http://schemas.microsoft.com/office/2007/relationships/hdphoto" Target="../media/hdphoto2.wd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Relationship Id="rId30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11.wdp"/><Relationship Id="rId3" Type="http://schemas.openxmlformats.org/officeDocument/2006/relationships/image" Target="../media/image22.png"/><Relationship Id="rId7" Type="http://schemas.openxmlformats.org/officeDocument/2006/relationships/image" Target="../media/image3.png"/><Relationship Id="rId12" Type="http://schemas.openxmlformats.org/officeDocument/2006/relationships/image" Target="../media/image2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.png"/><Relationship Id="rId11" Type="http://schemas.microsoft.com/office/2007/relationships/hdphoto" Target="../media/hdphoto2.wdp"/><Relationship Id="rId5" Type="http://schemas.openxmlformats.org/officeDocument/2006/relationships/slide" Target="../slides/slide5.xml"/><Relationship Id="rId15" Type="http://schemas.microsoft.com/office/2007/relationships/hdphoto" Target="../media/hdphoto3.wdp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microsoft.com/office/2007/relationships/hdphoto" Target="../media/hdphoto1.wdp"/><Relationship Id="rId1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.png"/><Relationship Id="rId3" Type="http://schemas.openxmlformats.org/officeDocument/2006/relationships/image" Target="../media/image24.png"/><Relationship Id="rId7" Type="http://schemas.openxmlformats.org/officeDocument/2006/relationships/image" Target="../media/image3.png"/><Relationship Id="rId12" Type="http://schemas.microsoft.com/office/2007/relationships/hdphoto" Target="../media/hdphoto11.wdp"/><Relationship Id="rId2" Type="http://schemas.openxmlformats.org/officeDocument/2006/relationships/theme" Target="../theme/theme4.xml"/><Relationship Id="rId16" Type="http://schemas.microsoft.com/office/2007/relationships/hdphoto" Target="../media/hdphoto3.wdp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2.png"/><Relationship Id="rId11" Type="http://schemas.openxmlformats.org/officeDocument/2006/relationships/image" Target="../media/image23.png"/><Relationship Id="rId5" Type="http://schemas.openxmlformats.org/officeDocument/2006/relationships/slide" Target="../slides/slide5.xml"/><Relationship Id="rId15" Type="http://schemas.openxmlformats.org/officeDocument/2006/relationships/image" Target="../media/image6.png"/><Relationship Id="rId10" Type="http://schemas.openxmlformats.org/officeDocument/2006/relationships/image" Target="../media/image25.png"/><Relationship Id="rId4" Type="http://schemas.openxmlformats.org/officeDocument/2006/relationships/image" Target="../media/image1.png"/><Relationship Id="rId9" Type="http://schemas.microsoft.com/office/2007/relationships/hdphoto" Target="../media/hdphoto2.wdp"/><Relationship Id="rId14" Type="http://schemas.microsoft.com/office/2007/relationships/hdphoto" Target="../media/hdphoto1.wdp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.png"/><Relationship Id="rId3" Type="http://schemas.openxmlformats.org/officeDocument/2006/relationships/image" Target="../media/image26.png"/><Relationship Id="rId7" Type="http://schemas.openxmlformats.org/officeDocument/2006/relationships/image" Target="../media/image3.png"/><Relationship Id="rId12" Type="http://schemas.microsoft.com/office/2007/relationships/hdphoto" Target="../media/hdphoto11.wdp"/><Relationship Id="rId2" Type="http://schemas.openxmlformats.org/officeDocument/2006/relationships/theme" Target="../theme/theme5.xml"/><Relationship Id="rId16" Type="http://schemas.microsoft.com/office/2007/relationships/hdphoto" Target="../media/hdphoto3.wdp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png"/><Relationship Id="rId11" Type="http://schemas.openxmlformats.org/officeDocument/2006/relationships/image" Target="../media/image23.png"/><Relationship Id="rId5" Type="http://schemas.openxmlformats.org/officeDocument/2006/relationships/slide" Target="../slides/slide5.xml"/><Relationship Id="rId15" Type="http://schemas.openxmlformats.org/officeDocument/2006/relationships/image" Target="../media/image6.png"/><Relationship Id="rId10" Type="http://schemas.openxmlformats.org/officeDocument/2006/relationships/image" Target="../media/image25.png"/><Relationship Id="rId4" Type="http://schemas.openxmlformats.org/officeDocument/2006/relationships/image" Target="../media/image1.png"/><Relationship Id="rId9" Type="http://schemas.microsoft.com/office/2007/relationships/hdphoto" Target="../media/hdphoto2.wdp"/><Relationship Id="rId14" Type="http://schemas.microsoft.com/office/2007/relationships/hdphoto" Target="../media/hdphoto1.wdp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.png"/><Relationship Id="rId3" Type="http://schemas.openxmlformats.org/officeDocument/2006/relationships/image" Target="../media/image27.png"/><Relationship Id="rId7" Type="http://schemas.openxmlformats.org/officeDocument/2006/relationships/image" Target="../media/image3.png"/><Relationship Id="rId12" Type="http://schemas.microsoft.com/office/2007/relationships/hdphoto" Target="../media/hdphoto11.wdp"/><Relationship Id="rId2" Type="http://schemas.openxmlformats.org/officeDocument/2006/relationships/theme" Target="../theme/theme6.xml"/><Relationship Id="rId16" Type="http://schemas.microsoft.com/office/2007/relationships/hdphoto" Target="../media/hdphoto3.wdp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2.png"/><Relationship Id="rId11" Type="http://schemas.openxmlformats.org/officeDocument/2006/relationships/image" Target="../media/image23.png"/><Relationship Id="rId5" Type="http://schemas.openxmlformats.org/officeDocument/2006/relationships/slide" Target="../slides/slide5.xml"/><Relationship Id="rId15" Type="http://schemas.openxmlformats.org/officeDocument/2006/relationships/image" Target="../media/image6.png"/><Relationship Id="rId10" Type="http://schemas.openxmlformats.org/officeDocument/2006/relationships/image" Target="../media/image25.png"/><Relationship Id="rId4" Type="http://schemas.openxmlformats.org/officeDocument/2006/relationships/image" Target="../media/image1.png"/><Relationship Id="rId9" Type="http://schemas.microsoft.com/office/2007/relationships/hdphoto" Target="../media/hdphoto2.wdp"/><Relationship Id="rId14" Type="http://schemas.microsoft.com/office/2007/relationships/hdphoto" Target="../media/hdphoto1.wdp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4.png"/><Relationship Id="rId3" Type="http://schemas.openxmlformats.org/officeDocument/2006/relationships/image" Target="../media/image28.png"/><Relationship Id="rId7" Type="http://schemas.openxmlformats.org/officeDocument/2006/relationships/image" Target="../media/image3.png"/><Relationship Id="rId12" Type="http://schemas.microsoft.com/office/2007/relationships/hdphoto" Target="../media/hdphoto11.wdp"/><Relationship Id="rId2" Type="http://schemas.openxmlformats.org/officeDocument/2006/relationships/theme" Target="../theme/theme7.xml"/><Relationship Id="rId16" Type="http://schemas.microsoft.com/office/2007/relationships/hdphoto" Target="../media/hdphoto3.wdp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2.png"/><Relationship Id="rId11" Type="http://schemas.openxmlformats.org/officeDocument/2006/relationships/image" Target="../media/image23.png"/><Relationship Id="rId5" Type="http://schemas.openxmlformats.org/officeDocument/2006/relationships/slide" Target="../slides/slide5.xml"/><Relationship Id="rId15" Type="http://schemas.openxmlformats.org/officeDocument/2006/relationships/image" Target="../media/image6.png"/><Relationship Id="rId10" Type="http://schemas.openxmlformats.org/officeDocument/2006/relationships/image" Target="../media/image25.png"/><Relationship Id="rId4" Type="http://schemas.openxmlformats.org/officeDocument/2006/relationships/image" Target="../media/image1.png"/><Relationship Id="rId9" Type="http://schemas.microsoft.com/office/2007/relationships/hdphoto" Target="../media/hdphoto2.wdp"/><Relationship Id="rId14" Type="http://schemas.microsoft.com/office/2007/relationships/hdphoto" Target="../media/hdphoto1.wdp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" Target="../slides/slide5.xml"/><Relationship Id="rId3" Type="http://schemas.openxmlformats.org/officeDocument/2006/relationships/image" Target="../media/image29.png"/><Relationship Id="rId7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.png"/><Relationship Id="rId4" Type="http://schemas.openxmlformats.org/officeDocument/2006/relationships/image" Target="../media/image30.png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25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4">
            <a:hlinkClick r:id="rId26" action="ppaction://hlinksldjump"/>
          </p:cNvPr>
          <p:cNvPicPr>
            <a:picLocks noChangeAspect="1"/>
          </p:cNvPicPr>
          <p:nvPr userDrawn="1"/>
        </p:nvPicPr>
        <p:blipFill>
          <a:blip r:embed="rId27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28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群組 1"/>
          <p:cNvGrpSpPr/>
          <p:nvPr userDrawn="1"/>
        </p:nvGrpSpPr>
        <p:grpSpPr>
          <a:xfrm>
            <a:off x="4932040" y="-27384"/>
            <a:ext cx="4299816" cy="432048"/>
            <a:chOff x="4932040" y="-27384"/>
            <a:chExt cx="4299816" cy="432048"/>
          </a:xfrm>
        </p:grpSpPr>
        <p:pic>
          <p:nvPicPr>
            <p:cNvPr id="15" name="圖片 14"/>
            <p:cNvPicPr>
              <a:picLocks/>
            </p:cNvPicPr>
            <p:nvPr userDrawn="1"/>
          </p:nvPicPr>
          <p:blipFill>
            <a:blip r:embed="rId29">
              <a:extLst>
                <a:ext uri="{BEBA8EAE-BF5A-486C-A8C5-ECC9F3942E4B}">
                  <a14:imgProps xmlns:a14="http://schemas.microsoft.com/office/drawing/2010/main">
                    <a14:imgLayer r:embed="rId30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-27384"/>
              <a:ext cx="3275856" cy="409537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/>
            </p:cNvPicPr>
            <p:nvPr userDrawn="1"/>
          </p:nvPicPr>
          <p:blipFill rotWithShape="1">
            <a:blip r:embed="rId31">
              <a:extLst>
                <a:ext uri="{BEBA8EAE-BF5A-486C-A8C5-ECC9F3942E4B}">
                  <a14:imgProps xmlns:a14="http://schemas.microsoft.com/office/drawing/2010/main">
                    <a14:imgLayer r:embed="rId32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4932040" y="-27384"/>
              <a:ext cx="2592288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文字方塊 393 61"/>
            <p:cNvSpPr txBox="1">
              <a:spLocks noChangeArrowheads="1"/>
            </p:cNvSpPr>
            <p:nvPr userDrawn="1"/>
          </p:nvSpPr>
          <p:spPr bwMode="auto">
            <a:xfrm>
              <a:off x="7164288" y="4554"/>
              <a:ext cx="2067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18" name="圖片 17"/>
            <p:cNvPicPr>
              <a:picLocks/>
            </p:cNvPicPr>
            <p:nvPr userDrawn="1"/>
          </p:nvPicPr>
          <p:blipFill rotWithShape="1">
            <a:blip r:embed="rId33" cstate="print">
              <a:extLst>
                <a:ext uri="{BEBA8EAE-BF5A-486C-A8C5-ECC9F3942E4B}">
                  <a14:imgProps xmlns:a14="http://schemas.microsoft.com/office/drawing/2010/main">
                    <a14:imgLayer r:embed="rId34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220072" y="-27384"/>
              <a:ext cx="1532166" cy="408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333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70" r:id="rId2"/>
    <p:sldLayoutId id="2147483685" r:id="rId3"/>
    <p:sldLayoutId id="2147483686" r:id="rId4"/>
    <p:sldLayoutId id="2147483688" r:id="rId5"/>
    <p:sldLayoutId id="2147483705" r:id="rId6"/>
    <p:sldLayoutId id="2147483706" r:id="rId7"/>
    <p:sldLayoutId id="2147483707" r:id="rId8"/>
    <p:sldLayoutId id="2147483689" r:id="rId9"/>
    <p:sldLayoutId id="2147483690" r:id="rId10"/>
    <p:sldLayoutId id="2147483708" r:id="rId11"/>
    <p:sldLayoutId id="2147483691" r:id="rId12"/>
    <p:sldLayoutId id="2147483692" r:id="rId13"/>
    <p:sldLayoutId id="2147483693" r:id="rId14"/>
    <p:sldLayoutId id="2147483722" r:id="rId15"/>
    <p:sldLayoutId id="2147483721" r:id="rId16"/>
    <p:sldLayoutId id="2147483697" r:id="rId17"/>
    <p:sldLayoutId id="2147483682" r:id="rId18"/>
    <p:sldLayoutId id="2147483683" r:id="rId19"/>
    <p:sldLayoutId id="2147483684" r:id="rId20"/>
    <p:sldLayoutId id="2147483656" r:id="rId21"/>
    <p:sldLayoutId id="2147483664" r:id="rId22"/>
    <p:sldLayoutId id="2147483665" r:id="rId2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90165-E428-4D5A-8382-850AA2CC616A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9ABF-C4B7-49A9-BA6C-1DCA72CE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9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757855"/>
          </a:xfrm>
          <a:prstGeom prst="rect">
            <a:avLst/>
          </a:prstGeom>
        </p:spPr>
      </p:pic>
      <p:pic>
        <p:nvPicPr>
          <p:cNvPr id="11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4">
            <a:hlinkClick r:id="rId5" action="ppaction://hlinksldjump"/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版面配置區 10"/>
          <p:cNvSpPr txBox="1">
            <a:spLocks/>
          </p:cNvSpPr>
          <p:nvPr userDrawn="1"/>
        </p:nvSpPr>
        <p:spPr>
          <a:xfrm>
            <a:off x="395536" y="1557784"/>
            <a:ext cx="8064896" cy="4751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 smtClean="0"/>
          </a:p>
        </p:txBody>
      </p:sp>
      <p:grpSp>
        <p:nvGrpSpPr>
          <p:cNvPr id="2" name="群組 1"/>
          <p:cNvGrpSpPr/>
          <p:nvPr userDrawn="1"/>
        </p:nvGrpSpPr>
        <p:grpSpPr>
          <a:xfrm>
            <a:off x="5256584" y="-27384"/>
            <a:ext cx="4067944" cy="504056"/>
            <a:chOff x="5220072" y="-27384"/>
            <a:chExt cx="4067944" cy="504056"/>
          </a:xfrm>
        </p:grpSpPr>
        <p:pic>
          <p:nvPicPr>
            <p:cNvPr id="22" name="圖片 21"/>
            <p:cNvPicPr>
              <a:picLocks/>
            </p:cNvPicPr>
            <p:nvPr userDrawn="1"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-26521"/>
              <a:ext cx="2520280" cy="408673"/>
            </a:xfrm>
            <a:prstGeom prst="rect">
              <a:avLst/>
            </a:prstGeom>
          </p:spPr>
        </p:pic>
        <p:pic>
          <p:nvPicPr>
            <p:cNvPr id="21" name="圖片 20"/>
            <p:cNvPicPr>
              <a:picLocks/>
            </p:cNvPicPr>
            <p:nvPr userDrawn="1"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220072" y="-27384"/>
              <a:ext cx="2785123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" name="文字方塊 393 61"/>
            <p:cNvSpPr txBox="1">
              <a:spLocks noChangeArrowheads="1"/>
            </p:cNvSpPr>
            <p:nvPr userDrawn="1"/>
          </p:nvSpPr>
          <p:spPr bwMode="auto">
            <a:xfrm>
              <a:off x="7308304" y="76562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23" name="圖片 22"/>
            <p:cNvPicPr>
              <a:picLocks/>
            </p:cNvPicPr>
            <p:nvPr userDrawn="1"/>
          </p:nvPicPr>
          <p:blipFill rotWithShape="1"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436096" y="44624"/>
              <a:ext cx="1467060" cy="408433"/>
            </a:xfrm>
            <a:prstGeom prst="rect">
              <a:avLst/>
            </a:prstGeom>
          </p:spPr>
        </p:pic>
      </p:grpSp>
      <p:grpSp>
        <p:nvGrpSpPr>
          <p:cNvPr id="14" name="群組 13"/>
          <p:cNvGrpSpPr/>
          <p:nvPr userDrawn="1"/>
        </p:nvGrpSpPr>
        <p:grpSpPr>
          <a:xfrm>
            <a:off x="4932040" y="-27384"/>
            <a:ext cx="4299816" cy="432048"/>
            <a:chOff x="4932040" y="-27384"/>
            <a:chExt cx="4299816" cy="432048"/>
          </a:xfrm>
        </p:grpSpPr>
        <p:pic>
          <p:nvPicPr>
            <p:cNvPr id="15" name="圖片 14"/>
            <p:cNvPicPr>
              <a:picLocks/>
            </p:cNvPicPr>
            <p:nvPr userDrawn="1"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-27384"/>
              <a:ext cx="3275856" cy="409537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/>
            </p:cNvPicPr>
            <p:nvPr userDrawn="1"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4932040" y="-27384"/>
              <a:ext cx="2592288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文字方塊 393 61"/>
            <p:cNvSpPr txBox="1">
              <a:spLocks noChangeArrowheads="1"/>
            </p:cNvSpPr>
            <p:nvPr userDrawn="1"/>
          </p:nvSpPr>
          <p:spPr bwMode="auto">
            <a:xfrm>
              <a:off x="7164288" y="4554"/>
              <a:ext cx="2067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19" name="圖片 18"/>
            <p:cNvPicPr>
              <a:picLocks/>
            </p:cNvPicPr>
            <p:nvPr userDrawn="1"/>
          </p:nvPicPr>
          <p:blipFill rotWithShape="1"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220072" y="-27384"/>
              <a:ext cx="1532166" cy="408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192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785871"/>
          </a:xfrm>
          <a:prstGeom prst="rect">
            <a:avLst/>
          </a:prstGeom>
        </p:spPr>
      </p:pic>
      <p:pic>
        <p:nvPicPr>
          <p:cNvPr id="11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4">
            <a:hlinkClick r:id="rId5" action="ppaction://hlinksldjump"/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版面配置區 10"/>
          <p:cNvSpPr txBox="1">
            <a:spLocks/>
          </p:cNvSpPr>
          <p:nvPr userDrawn="1"/>
        </p:nvSpPr>
        <p:spPr>
          <a:xfrm>
            <a:off x="395536" y="1557784"/>
            <a:ext cx="8064896" cy="4751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 smtClean="0"/>
          </a:p>
        </p:txBody>
      </p:sp>
      <p:grpSp>
        <p:nvGrpSpPr>
          <p:cNvPr id="20" name="群組 19"/>
          <p:cNvGrpSpPr/>
          <p:nvPr userDrawn="1"/>
        </p:nvGrpSpPr>
        <p:grpSpPr>
          <a:xfrm>
            <a:off x="5006768" y="-27384"/>
            <a:ext cx="4127366" cy="432048"/>
            <a:chOff x="5006768" y="-27384"/>
            <a:chExt cx="4127366" cy="432048"/>
          </a:xfrm>
        </p:grpSpPr>
        <p:pic>
          <p:nvPicPr>
            <p:cNvPr id="25" name="圖片 24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006768" y="-27384"/>
              <a:ext cx="3165632" cy="410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圖片 25"/>
            <p:cNvPicPr>
              <a:picLocks/>
            </p:cNvPicPr>
            <p:nvPr userDrawn="1"/>
          </p:nvPicPr>
          <p:blipFill rotWithShape="1">
            <a:blip r:embed="rId10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92714" y1="22222" x2="94171" y2="48611"/>
                          <a14:foregroundMark x1="95993" y1="76389" x2="97996" y2="86111"/>
                          <a14:backgroundMark x1="66120" y1="6944" x2="48634" y2="26389"/>
                          <a14:backgroundMark x1="67760" y1="5556" x2="69399" y2="27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84"/>
            <a:stretch/>
          </p:blipFill>
          <p:spPr>
            <a:xfrm>
              <a:off x="6444208" y="-27384"/>
              <a:ext cx="2689926" cy="410400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364088" y="-27384"/>
              <a:ext cx="1467060" cy="408433"/>
            </a:xfrm>
            <a:prstGeom prst="rect">
              <a:avLst/>
            </a:prstGeom>
          </p:spPr>
        </p:pic>
        <p:sp>
          <p:nvSpPr>
            <p:cNvPr id="28" name="文字方塊 393 61"/>
            <p:cNvSpPr txBox="1">
              <a:spLocks noChangeArrowheads="1"/>
            </p:cNvSpPr>
            <p:nvPr userDrawn="1"/>
          </p:nvSpPr>
          <p:spPr bwMode="auto">
            <a:xfrm>
              <a:off x="7092280" y="4554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</p:grpSp>
      <p:grpSp>
        <p:nvGrpSpPr>
          <p:cNvPr id="29" name="群組 28"/>
          <p:cNvGrpSpPr/>
          <p:nvPr userDrawn="1"/>
        </p:nvGrpSpPr>
        <p:grpSpPr>
          <a:xfrm>
            <a:off x="5256584" y="-27384"/>
            <a:ext cx="4067944" cy="504056"/>
            <a:chOff x="5220072" y="-27384"/>
            <a:chExt cx="4067944" cy="504056"/>
          </a:xfrm>
        </p:grpSpPr>
        <p:pic>
          <p:nvPicPr>
            <p:cNvPr id="30" name="圖片 29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-26521"/>
              <a:ext cx="2520280" cy="408673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220072" y="-27384"/>
              <a:ext cx="2785123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" name="文字方塊 393 61"/>
            <p:cNvSpPr txBox="1">
              <a:spLocks noChangeArrowheads="1"/>
            </p:cNvSpPr>
            <p:nvPr userDrawn="1"/>
          </p:nvSpPr>
          <p:spPr bwMode="auto">
            <a:xfrm>
              <a:off x="7308304" y="76562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33" name="圖片 32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436096" y="44624"/>
              <a:ext cx="1467060" cy="408433"/>
            </a:xfrm>
            <a:prstGeom prst="rect">
              <a:avLst/>
            </a:prstGeom>
          </p:spPr>
        </p:pic>
      </p:grpSp>
      <p:grpSp>
        <p:nvGrpSpPr>
          <p:cNvPr id="34" name="群組 33"/>
          <p:cNvGrpSpPr/>
          <p:nvPr userDrawn="1"/>
        </p:nvGrpSpPr>
        <p:grpSpPr>
          <a:xfrm>
            <a:off x="4932040" y="-27384"/>
            <a:ext cx="4299816" cy="432048"/>
            <a:chOff x="4932040" y="-27384"/>
            <a:chExt cx="4299816" cy="432048"/>
          </a:xfrm>
        </p:grpSpPr>
        <p:pic>
          <p:nvPicPr>
            <p:cNvPr id="35" name="圖片 34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-27384"/>
              <a:ext cx="3275856" cy="409537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4932040" y="-27384"/>
              <a:ext cx="2592288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文字方塊 393 61"/>
            <p:cNvSpPr txBox="1">
              <a:spLocks noChangeArrowheads="1"/>
            </p:cNvSpPr>
            <p:nvPr userDrawn="1"/>
          </p:nvSpPr>
          <p:spPr bwMode="auto">
            <a:xfrm>
              <a:off x="7164288" y="4554"/>
              <a:ext cx="2067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38" name="圖片 37"/>
            <p:cNvPicPr>
              <a:picLocks/>
            </p:cNvPicPr>
            <p:nvPr userDrawn="1"/>
          </p:nvPicPr>
          <p:blipFill rotWithShape="1"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220072" y="-27384"/>
              <a:ext cx="1532166" cy="408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706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18"/>
            <a:ext cx="9144000" cy="2003534"/>
          </a:xfrm>
          <a:prstGeom prst="rect">
            <a:avLst/>
          </a:prstGeom>
        </p:spPr>
      </p:pic>
      <p:pic>
        <p:nvPicPr>
          <p:cNvPr id="11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4">
            <a:hlinkClick r:id="rId5" action="ppaction://hlinksldjump"/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版面配置區 10"/>
          <p:cNvSpPr txBox="1">
            <a:spLocks/>
          </p:cNvSpPr>
          <p:nvPr userDrawn="1"/>
        </p:nvSpPr>
        <p:spPr>
          <a:xfrm>
            <a:off x="395536" y="1557784"/>
            <a:ext cx="8064896" cy="4751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 smtClean="0"/>
          </a:p>
        </p:txBody>
      </p:sp>
      <p:sp>
        <p:nvSpPr>
          <p:cNvPr id="3" name="文字方塊 2"/>
          <p:cNvSpPr txBox="1"/>
          <p:nvPr userDrawn="1"/>
        </p:nvSpPr>
        <p:spPr>
          <a:xfrm>
            <a:off x="683568" y="620688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EC018A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重點回顧</a:t>
            </a:r>
            <a:endParaRPr lang="zh-TW" altLang="en-US" sz="3200" b="1" dirty="0">
              <a:solidFill>
                <a:srgbClr val="EC018A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8" name="群組 17"/>
          <p:cNvGrpSpPr/>
          <p:nvPr userDrawn="1"/>
        </p:nvGrpSpPr>
        <p:grpSpPr>
          <a:xfrm>
            <a:off x="5006768" y="-27384"/>
            <a:ext cx="4127366" cy="432048"/>
            <a:chOff x="5006768" y="-27384"/>
            <a:chExt cx="4127366" cy="432048"/>
          </a:xfrm>
        </p:grpSpPr>
        <p:pic>
          <p:nvPicPr>
            <p:cNvPr id="21" name="圖片 20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006768" y="-27384"/>
              <a:ext cx="3165632" cy="410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圖片 21"/>
            <p:cNvPicPr>
              <a:picLocks/>
            </p:cNvPicPr>
            <p:nvPr userDrawn="1"/>
          </p:nvPicPr>
          <p:blipFill rotWithShape="1">
            <a:blip r:embed="rId10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92714" y1="22222" x2="94171" y2="48611"/>
                          <a14:foregroundMark x1="95993" y1="76389" x2="97996" y2="86111"/>
                          <a14:backgroundMark x1="66120" y1="6944" x2="48634" y2="26389"/>
                          <a14:backgroundMark x1="67760" y1="5556" x2="69399" y2="27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84"/>
            <a:stretch/>
          </p:blipFill>
          <p:spPr>
            <a:xfrm>
              <a:off x="6444208" y="-27384"/>
              <a:ext cx="2689926" cy="410400"/>
            </a:xfrm>
            <a:prstGeom prst="rect">
              <a:avLst/>
            </a:prstGeom>
          </p:spPr>
        </p:pic>
        <p:pic>
          <p:nvPicPr>
            <p:cNvPr id="23" name="圖片 22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364088" y="-27384"/>
              <a:ext cx="1467060" cy="408433"/>
            </a:xfrm>
            <a:prstGeom prst="rect">
              <a:avLst/>
            </a:prstGeom>
          </p:spPr>
        </p:pic>
        <p:sp>
          <p:nvSpPr>
            <p:cNvPr id="24" name="文字方塊 393 61"/>
            <p:cNvSpPr txBox="1">
              <a:spLocks noChangeArrowheads="1"/>
            </p:cNvSpPr>
            <p:nvPr userDrawn="1"/>
          </p:nvSpPr>
          <p:spPr bwMode="auto">
            <a:xfrm>
              <a:off x="7092280" y="4554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</p:grpSp>
      <p:grpSp>
        <p:nvGrpSpPr>
          <p:cNvPr id="14" name="群組 13"/>
          <p:cNvGrpSpPr/>
          <p:nvPr userDrawn="1"/>
        </p:nvGrpSpPr>
        <p:grpSpPr>
          <a:xfrm>
            <a:off x="5256584" y="-27384"/>
            <a:ext cx="4067944" cy="504056"/>
            <a:chOff x="5220072" y="-27384"/>
            <a:chExt cx="4067944" cy="504056"/>
          </a:xfrm>
        </p:grpSpPr>
        <p:pic>
          <p:nvPicPr>
            <p:cNvPr id="15" name="圖片 14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-26521"/>
              <a:ext cx="2520280" cy="408673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220072" y="-27384"/>
              <a:ext cx="2785123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文字方塊 393 61"/>
            <p:cNvSpPr txBox="1">
              <a:spLocks noChangeArrowheads="1"/>
            </p:cNvSpPr>
            <p:nvPr userDrawn="1"/>
          </p:nvSpPr>
          <p:spPr bwMode="auto">
            <a:xfrm>
              <a:off x="7308304" y="76562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19" name="圖片 18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436096" y="44624"/>
              <a:ext cx="1467060" cy="408433"/>
            </a:xfrm>
            <a:prstGeom prst="rect">
              <a:avLst/>
            </a:prstGeom>
          </p:spPr>
        </p:pic>
      </p:grpSp>
      <p:grpSp>
        <p:nvGrpSpPr>
          <p:cNvPr id="20" name="群組 19"/>
          <p:cNvGrpSpPr/>
          <p:nvPr userDrawn="1"/>
        </p:nvGrpSpPr>
        <p:grpSpPr>
          <a:xfrm>
            <a:off x="4932040" y="-27384"/>
            <a:ext cx="4299816" cy="432048"/>
            <a:chOff x="4932040" y="-27384"/>
            <a:chExt cx="4299816" cy="432048"/>
          </a:xfrm>
        </p:grpSpPr>
        <p:pic>
          <p:nvPicPr>
            <p:cNvPr id="26" name="圖片 25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-27384"/>
              <a:ext cx="3275856" cy="409537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4932040" y="-27384"/>
              <a:ext cx="2592288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文字方塊 393 61"/>
            <p:cNvSpPr txBox="1">
              <a:spLocks noChangeArrowheads="1"/>
            </p:cNvSpPr>
            <p:nvPr userDrawn="1"/>
          </p:nvSpPr>
          <p:spPr bwMode="auto">
            <a:xfrm>
              <a:off x="7164288" y="4554"/>
              <a:ext cx="2067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29" name="圖片 28"/>
            <p:cNvPicPr>
              <a:picLocks/>
            </p:cNvPicPr>
            <p:nvPr userDrawn="1"/>
          </p:nvPicPr>
          <p:blipFill rotWithShape="1"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220072" y="-27384"/>
              <a:ext cx="1532166" cy="408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807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4"/>
            <a:ext cx="9144000" cy="2006417"/>
          </a:xfrm>
          <a:prstGeom prst="rect">
            <a:avLst/>
          </a:prstGeom>
        </p:spPr>
      </p:pic>
      <p:pic>
        <p:nvPicPr>
          <p:cNvPr id="11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4">
            <a:hlinkClick r:id="rId5" action="ppaction://hlinksldjump"/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版面配置區 10"/>
          <p:cNvSpPr txBox="1">
            <a:spLocks/>
          </p:cNvSpPr>
          <p:nvPr userDrawn="1"/>
        </p:nvSpPr>
        <p:spPr>
          <a:xfrm>
            <a:off x="395536" y="1557784"/>
            <a:ext cx="8064896" cy="4751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 smtClean="0"/>
          </a:p>
        </p:txBody>
      </p:sp>
      <p:sp>
        <p:nvSpPr>
          <p:cNvPr id="3" name="文字方塊 2"/>
          <p:cNvSpPr txBox="1"/>
          <p:nvPr userDrawn="1"/>
        </p:nvSpPr>
        <p:spPr>
          <a:xfrm>
            <a:off x="683568" y="620688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24A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自我評量</a:t>
            </a:r>
            <a:endParaRPr lang="zh-TW" altLang="en-US" sz="3200" b="1" dirty="0">
              <a:solidFill>
                <a:srgbClr val="00724A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" name="群組 8"/>
          <p:cNvGrpSpPr/>
          <p:nvPr userDrawn="1"/>
        </p:nvGrpSpPr>
        <p:grpSpPr>
          <a:xfrm>
            <a:off x="5006768" y="-27384"/>
            <a:ext cx="4127366" cy="432048"/>
            <a:chOff x="5006768" y="-27384"/>
            <a:chExt cx="4127366" cy="432048"/>
          </a:xfrm>
        </p:grpSpPr>
        <p:pic>
          <p:nvPicPr>
            <p:cNvPr id="4" name="圖片 3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006768" y="-27384"/>
              <a:ext cx="3165632" cy="410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圖片 6"/>
            <p:cNvPicPr>
              <a:picLocks/>
            </p:cNvPicPr>
            <p:nvPr userDrawn="1"/>
          </p:nvPicPr>
          <p:blipFill rotWithShape="1">
            <a:blip r:embed="rId10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92714" y1="22222" x2="94171" y2="48611"/>
                          <a14:foregroundMark x1="95993" y1="76389" x2="97996" y2="86111"/>
                          <a14:backgroundMark x1="66120" y1="6944" x2="48634" y2="26389"/>
                          <a14:backgroundMark x1="67760" y1="5556" x2="69399" y2="27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84"/>
            <a:stretch/>
          </p:blipFill>
          <p:spPr>
            <a:xfrm>
              <a:off x="6444208" y="-27384"/>
              <a:ext cx="2689926" cy="410400"/>
            </a:xfrm>
            <a:prstGeom prst="rect">
              <a:avLst/>
            </a:prstGeom>
          </p:spPr>
        </p:pic>
        <p:pic>
          <p:nvPicPr>
            <p:cNvPr id="15" name="圖片 14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364088" y="-27384"/>
              <a:ext cx="1467060" cy="408433"/>
            </a:xfrm>
            <a:prstGeom prst="rect">
              <a:avLst/>
            </a:prstGeom>
          </p:spPr>
        </p:pic>
        <p:sp>
          <p:nvSpPr>
            <p:cNvPr id="20" name="文字方塊 393 61"/>
            <p:cNvSpPr txBox="1">
              <a:spLocks noChangeArrowheads="1"/>
            </p:cNvSpPr>
            <p:nvPr userDrawn="1"/>
          </p:nvSpPr>
          <p:spPr bwMode="auto">
            <a:xfrm>
              <a:off x="7092280" y="4554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</p:grpSp>
      <p:grpSp>
        <p:nvGrpSpPr>
          <p:cNvPr id="14" name="群組 13"/>
          <p:cNvGrpSpPr/>
          <p:nvPr userDrawn="1"/>
        </p:nvGrpSpPr>
        <p:grpSpPr>
          <a:xfrm>
            <a:off x="5256584" y="-27384"/>
            <a:ext cx="4067944" cy="504056"/>
            <a:chOff x="5220072" y="-27384"/>
            <a:chExt cx="4067944" cy="504056"/>
          </a:xfrm>
        </p:grpSpPr>
        <p:pic>
          <p:nvPicPr>
            <p:cNvPr id="16" name="圖片 15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-26521"/>
              <a:ext cx="2520280" cy="408673"/>
            </a:xfrm>
            <a:prstGeom prst="rect">
              <a:avLst/>
            </a:prstGeom>
          </p:spPr>
        </p:pic>
        <p:pic>
          <p:nvPicPr>
            <p:cNvPr id="17" name="圖片 16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220072" y="-27384"/>
              <a:ext cx="2785123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文字方塊 393 61"/>
            <p:cNvSpPr txBox="1">
              <a:spLocks noChangeArrowheads="1"/>
            </p:cNvSpPr>
            <p:nvPr userDrawn="1"/>
          </p:nvSpPr>
          <p:spPr bwMode="auto">
            <a:xfrm>
              <a:off x="7308304" y="76562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19" name="圖片 18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436096" y="44624"/>
              <a:ext cx="1467060" cy="408433"/>
            </a:xfrm>
            <a:prstGeom prst="rect">
              <a:avLst/>
            </a:prstGeom>
          </p:spPr>
        </p:pic>
      </p:grpSp>
      <p:grpSp>
        <p:nvGrpSpPr>
          <p:cNvPr id="21" name="群組 20"/>
          <p:cNvGrpSpPr/>
          <p:nvPr userDrawn="1"/>
        </p:nvGrpSpPr>
        <p:grpSpPr>
          <a:xfrm>
            <a:off x="4932040" y="-27384"/>
            <a:ext cx="4299816" cy="432048"/>
            <a:chOff x="4932040" y="-27384"/>
            <a:chExt cx="4299816" cy="432048"/>
          </a:xfrm>
        </p:grpSpPr>
        <p:pic>
          <p:nvPicPr>
            <p:cNvPr id="23" name="圖片 22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-27384"/>
              <a:ext cx="3275856" cy="409537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4932040" y="-27384"/>
              <a:ext cx="2592288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文字方塊 393 61"/>
            <p:cNvSpPr txBox="1">
              <a:spLocks noChangeArrowheads="1"/>
            </p:cNvSpPr>
            <p:nvPr userDrawn="1"/>
          </p:nvSpPr>
          <p:spPr bwMode="auto">
            <a:xfrm>
              <a:off x="7164288" y="4554"/>
              <a:ext cx="2067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26" name="圖片 25"/>
            <p:cNvPicPr>
              <a:picLocks/>
            </p:cNvPicPr>
            <p:nvPr userDrawn="1"/>
          </p:nvPicPr>
          <p:blipFill rotWithShape="1"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220072" y="-27384"/>
              <a:ext cx="1532166" cy="408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770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666737"/>
          </a:xfrm>
          <a:prstGeom prst="rect">
            <a:avLst/>
          </a:prstGeom>
        </p:spPr>
      </p:pic>
      <p:pic>
        <p:nvPicPr>
          <p:cNvPr id="11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4">
            <a:hlinkClick r:id="rId5" action="ppaction://hlinksldjump"/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版面配置區 10"/>
          <p:cNvSpPr txBox="1">
            <a:spLocks/>
          </p:cNvSpPr>
          <p:nvPr userDrawn="1"/>
        </p:nvSpPr>
        <p:spPr>
          <a:xfrm>
            <a:off x="395536" y="1557784"/>
            <a:ext cx="8064896" cy="4751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 smtClean="0"/>
          </a:p>
        </p:txBody>
      </p:sp>
      <p:grpSp>
        <p:nvGrpSpPr>
          <p:cNvPr id="18" name="群組 17"/>
          <p:cNvGrpSpPr/>
          <p:nvPr userDrawn="1"/>
        </p:nvGrpSpPr>
        <p:grpSpPr>
          <a:xfrm>
            <a:off x="5006768" y="-27384"/>
            <a:ext cx="4127366" cy="432048"/>
            <a:chOff x="5006768" y="-27384"/>
            <a:chExt cx="4127366" cy="432048"/>
          </a:xfrm>
        </p:grpSpPr>
        <p:pic>
          <p:nvPicPr>
            <p:cNvPr id="21" name="圖片 20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006768" y="-27384"/>
              <a:ext cx="3165632" cy="410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圖片 21"/>
            <p:cNvPicPr>
              <a:picLocks/>
            </p:cNvPicPr>
            <p:nvPr userDrawn="1"/>
          </p:nvPicPr>
          <p:blipFill rotWithShape="1">
            <a:blip r:embed="rId10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92714" y1="22222" x2="94171" y2="48611"/>
                          <a14:foregroundMark x1="95993" y1="76389" x2="97996" y2="86111"/>
                          <a14:backgroundMark x1="66120" y1="6944" x2="48634" y2="26389"/>
                          <a14:backgroundMark x1="67760" y1="5556" x2="69399" y2="27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84"/>
            <a:stretch/>
          </p:blipFill>
          <p:spPr>
            <a:xfrm>
              <a:off x="6444208" y="-27384"/>
              <a:ext cx="2689926" cy="410400"/>
            </a:xfrm>
            <a:prstGeom prst="rect">
              <a:avLst/>
            </a:prstGeom>
          </p:spPr>
        </p:pic>
        <p:pic>
          <p:nvPicPr>
            <p:cNvPr id="23" name="圖片 22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364088" y="-27384"/>
              <a:ext cx="1467060" cy="408433"/>
            </a:xfrm>
            <a:prstGeom prst="rect">
              <a:avLst/>
            </a:prstGeom>
          </p:spPr>
        </p:pic>
        <p:sp>
          <p:nvSpPr>
            <p:cNvPr id="24" name="文字方塊 393 61"/>
            <p:cNvSpPr txBox="1">
              <a:spLocks noChangeArrowheads="1"/>
            </p:cNvSpPr>
            <p:nvPr userDrawn="1"/>
          </p:nvSpPr>
          <p:spPr bwMode="auto">
            <a:xfrm>
              <a:off x="7092280" y="4554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</p:grpSp>
      <p:grpSp>
        <p:nvGrpSpPr>
          <p:cNvPr id="14" name="群組 13"/>
          <p:cNvGrpSpPr/>
          <p:nvPr userDrawn="1"/>
        </p:nvGrpSpPr>
        <p:grpSpPr>
          <a:xfrm>
            <a:off x="5256584" y="-27384"/>
            <a:ext cx="4067944" cy="504056"/>
            <a:chOff x="5220072" y="-27384"/>
            <a:chExt cx="4067944" cy="504056"/>
          </a:xfrm>
        </p:grpSpPr>
        <p:pic>
          <p:nvPicPr>
            <p:cNvPr id="15" name="圖片 14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224" y="-26521"/>
              <a:ext cx="2520280" cy="408673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5220072" y="-27384"/>
              <a:ext cx="2785123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文字方塊 393 61"/>
            <p:cNvSpPr txBox="1">
              <a:spLocks noChangeArrowheads="1"/>
            </p:cNvSpPr>
            <p:nvPr userDrawn="1"/>
          </p:nvSpPr>
          <p:spPr bwMode="auto">
            <a:xfrm>
              <a:off x="7308304" y="76562"/>
              <a:ext cx="1979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19" name="圖片 18"/>
            <p:cNvPicPr>
              <a:picLocks/>
            </p:cNvPicPr>
            <p:nvPr userDrawn="1"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436096" y="44624"/>
              <a:ext cx="1467060" cy="408433"/>
            </a:xfrm>
            <a:prstGeom prst="rect">
              <a:avLst/>
            </a:prstGeom>
          </p:spPr>
        </p:pic>
      </p:grpSp>
      <p:grpSp>
        <p:nvGrpSpPr>
          <p:cNvPr id="20" name="群組 19"/>
          <p:cNvGrpSpPr/>
          <p:nvPr userDrawn="1"/>
        </p:nvGrpSpPr>
        <p:grpSpPr>
          <a:xfrm>
            <a:off x="4932040" y="-27384"/>
            <a:ext cx="4299816" cy="432048"/>
            <a:chOff x="4932040" y="-27384"/>
            <a:chExt cx="4299816" cy="432048"/>
          </a:xfrm>
        </p:grpSpPr>
        <p:pic>
          <p:nvPicPr>
            <p:cNvPr id="26" name="圖片 25"/>
            <p:cNvPicPr>
              <a:picLocks/>
            </p:cNvPicPr>
            <p:nvPr userDrawn="1"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86395" y1="41791" x2="89116" y2="59701"/>
                          <a14:foregroundMark x1="83673" y1="28358" x2="96599" y2="626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-27384"/>
              <a:ext cx="3275856" cy="409537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6375" y1="16667" x2="11293" y2="41667"/>
                          <a14:backgroundMark x1="2368" y1="56944" x2="2368" y2="69444"/>
                          <a14:backgroundMark x1="75956" y1="47222" x2="70310" y2="6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9370"/>
            <a:stretch/>
          </p:blipFill>
          <p:spPr>
            <a:xfrm>
              <a:off x="4932040" y="-27384"/>
              <a:ext cx="2592288" cy="4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文字方塊 393 61"/>
            <p:cNvSpPr txBox="1">
              <a:spLocks noChangeArrowheads="1"/>
            </p:cNvSpPr>
            <p:nvPr userDrawn="1"/>
          </p:nvSpPr>
          <p:spPr bwMode="auto">
            <a:xfrm>
              <a:off x="7164288" y="4554"/>
              <a:ext cx="2067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zh-TW" altLang="en-US" sz="2000" b="1" dirty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搭配</a:t>
              </a:r>
              <a:r>
                <a:rPr kumimoji="0" lang="zh-TW" altLang="en-US" sz="2000" b="1" dirty="0" smtClean="0">
                  <a:ln>
                    <a:noFill/>
                  </a:ln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頁數 </a:t>
              </a:r>
              <a:r>
                <a:rPr kumimoji="0" lang="en-US" altLang="zh-TW" sz="2000" b="1" dirty="0" smtClean="0">
                  <a:ln>
                    <a:noFill/>
                  </a:ln>
                  <a:solidFill>
                    <a:schemeClr val="bg1"/>
                  </a:solidFill>
                  <a:latin typeface="+mn-lt"/>
                  <a:ea typeface="微軟正黑體" pitchFamily="34" charset="-120"/>
                </a:rPr>
                <a:t>P.</a:t>
              </a:r>
              <a:endParaRPr kumimoji="0" lang="en-US" altLang="zh-TW" sz="2000" b="1" dirty="0" smtClean="0">
                <a:ln>
                  <a:noFill/>
                </a:ln>
                <a:solidFill>
                  <a:schemeClr val="bg1"/>
                </a:solidFill>
                <a:latin typeface="+mn-lt"/>
                <a:ea typeface="微軟正黑體" pitchFamily="34" charset="-120"/>
                <a:cs typeface="Arial" charset="0"/>
              </a:endParaRPr>
            </a:p>
          </p:txBody>
        </p:sp>
        <p:pic>
          <p:nvPicPr>
            <p:cNvPr id="29" name="圖片 28"/>
            <p:cNvPicPr>
              <a:picLocks/>
            </p:cNvPicPr>
            <p:nvPr userDrawn="1"/>
          </p:nvPicPr>
          <p:blipFill rotWithShape="1"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7007" r="40476">
                          <a14:foregroundMark x1="10204" y1="35075" x2="10204" y2="35075"/>
                          <a14:foregroundMark x1="12721" y1="46269" x2="12721" y2="46269"/>
                          <a14:foregroundMark x1="14694" y1="47015" x2="14694" y2="47015"/>
                          <a14:foregroundMark x1="14286" y1="26866" x2="14286" y2="26866"/>
                          <a14:foregroundMark x1="13741" y1="52239" x2="13741" y2="52239"/>
                          <a14:foregroundMark x1="11905" y1="52985" x2="11905" y2="52985"/>
                          <a14:foregroundMark x1="17143" y1="51493" x2="17143" y2="51493"/>
                          <a14:foregroundMark x1="20136" y1="50746" x2="20136" y2="50746"/>
                          <a14:foregroundMark x1="32857" y1="39552" x2="32857" y2="39552"/>
                          <a14:foregroundMark x1="35306" y1="42537" x2="35306" y2="425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4" r="60213"/>
            <a:stretch/>
          </p:blipFill>
          <p:spPr>
            <a:xfrm>
              <a:off x="5220072" y="-27384"/>
              <a:ext cx="1532166" cy="408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062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6868674" y="3559670"/>
            <a:ext cx="1107996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使用說明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7964685" y="5969671"/>
            <a:ext cx="621857" cy="8548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7964685" y="5411778"/>
            <a:ext cx="634452" cy="96359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>
            <a:off x="7964685" y="4861656"/>
            <a:ext cx="634452" cy="88588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7099507" y="4658698"/>
            <a:ext cx="877163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上一頁</a:t>
            </a:r>
          </a:p>
        </p:txBody>
      </p:sp>
      <p:sp>
        <p:nvSpPr>
          <p:cNvPr id="12" name="Text Box 8"/>
          <p:cNvSpPr txBox="1">
            <a:spLocks noChangeArrowheads="1"/>
          </p:cNvSpPr>
          <p:nvPr userDrawn="1"/>
        </p:nvSpPr>
        <p:spPr bwMode="auto">
          <a:xfrm>
            <a:off x="7099507" y="5757726"/>
            <a:ext cx="877163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下一頁</a:t>
            </a:r>
          </a:p>
        </p:txBody>
      </p:sp>
      <p:sp>
        <p:nvSpPr>
          <p:cNvPr id="13" name="Text Box 9"/>
          <p:cNvSpPr txBox="1">
            <a:spLocks noChangeArrowheads="1"/>
          </p:cNvSpPr>
          <p:nvPr userDrawn="1"/>
        </p:nvSpPr>
        <p:spPr bwMode="auto">
          <a:xfrm>
            <a:off x="6407010" y="5208212"/>
            <a:ext cx="1569660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回首頁或來源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 flipH="1" flipV="1">
            <a:off x="1013817" y="2023934"/>
            <a:ext cx="796663" cy="28677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 userDrawn="1"/>
        </p:nvSpPr>
        <p:spPr bwMode="auto">
          <a:xfrm>
            <a:off x="6868674" y="6307238"/>
            <a:ext cx="1107996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教學</a:t>
            </a:r>
            <a:r>
              <a:rPr lang="zh-TW" altLang="en-US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補充</a:t>
            </a:r>
          </a:p>
        </p:txBody>
      </p:sp>
      <p:sp>
        <p:nvSpPr>
          <p:cNvPr id="16" name="Text Box 24"/>
          <p:cNvSpPr txBox="1">
            <a:spLocks noChangeArrowheads="1"/>
          </p:cNvSpPr>
          <p:nvPr userDrawn="1"/>
        </p:nvSpPr>
        <p:spPr bwMode="auto">
          <a:xfrm>
            <a:off x="0" y="308127"/>
            <a:ext cx="860444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5000" b="1" dirty="0">
                <a:solidFill>
                  <a:srgbClr val="FF9900"/>
                </a:solidFill>
                <a:effectLst>
                  <a:reflection blurRad="6350" stA="55000" endA="300" endPos="455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使用按鈕說明</a:t>
            </a:r>
          </a:p>
        </p:txBody>
      </p:sp>
      <p:sp>
        <p:nvSpPr>
          <p:cNvPr id="17" name="Line 4"/>
          <p:cNvSpPr>
            <a:spLocks noChangeShapeType="1"/>
          </p:cNvSpPr>
          <p:nvPr userDrawn="1"/>
        </p:nvSpPr>
        <p:spPr bwMode="auto">
          <a:xfrm>
            <a:off x="7964685" y="6516687"/>
            <a:ext cx="627063" cy="8731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7964685" y="4309634"/>
            <a:ext cx="639763" cy="90488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 userDrawn="1"/>
        </p:nvSpPr>
        <p:spPr bwMode="auto">
          <a:xfrm>
            <a:off x="7099507" y="4109184"/>
            <a:ext cx="877163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全開關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" name="Line 6"/>
          <p:cNvSpPr>
            <a:spLocks noChangeShapeType="1"/>
          </p:cNvSpPr>
          <p:nvPr userDrawn="1"/>
        </p:nvSpPr>
        <p:spPr bwMode="auto">
          <a:xfrm>
            <a:off x="7964685" y="3760707"/>
            <a:ext cx="600955" cy="8739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1" name="圓角矩形 20"/>
          <p:cNvSpPr/>
          <p:nvPr userDrawn="1"/>
        </p:nvSpPr>
        <p:spPr>
          <a:xfrm>
            <a:off x="2202839" y="4507081"/>
            <a:ext cx="3528392" cy="18448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</a:rPr>
              <a:t>按滑鼠</a:t>
            </a:r>
            <a:endParaRPr lang="en-US" altLang="zh-TW" sz="4800" dirty="0" smtClean="0">
              <a:solidFill>
                <a:srgbClr val="0070C0"/>
              </a:solidFill>
            </a:endParaRPr>
          </a:p>
          <a:p>
            <a:pPr algn="ctr"/>
            <a:r>
              <a:rPr lang="zh-TW" altLang="en-US" sz="4800" dirty="0" smtClean="0">
                <a:solidFill>
                  <a:srgbClr val="0070C0"/>
                </a:solidFill>
              </a:rPr>
              <a:t>左鍵返回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 userDrawn="1"/>
        </p:nvSpPr>
        <p:spPr bwMode="auto">
          <a:xfrm>
            <a:off x="1810481" y="1484784"/>
            <a:ext cx="4596529" cy="2123658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出現</a:t>
            </a:r>
            <a:r>
              <a:rPr lang="en-US" altLang="zh-TW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解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記號，可連續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按下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按滑鼠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左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鍵 或 滾輪 或 鍵盤下頁符號，可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逐步顯示內容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內容顯示完畢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，結尾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部分出現      。</a:t>
            </a:r>
          </a:p>
          <a:p>
            <a:pPr eaLnBrk="1" hangingPunct="1"/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表示本頁動畫結束。</a:t>
            </a:r>
            <a:endParaRPr lang="zh-TW" altLang="en-US" sz="22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Rectangle 361 7"/>
          <p:cNvSpPr/>
          <p:nvPr userDrawn="1"/>
        </p:nvSpPr>
        <p:spPr>
          <a:xfrm>
            <a:off x="377549" y="1742696"/>
            <a:ext cx="52769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</a:t>
            </a:r>
          </a:p>
        </p:txBody>
      </p:sp>
      <p:pic>
        <p:nvPicPr>
          <p:cNvPr id="24" name="圖片 271 22" descr="poButton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590280" y="4235470"/>
            <a:ext cx="519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圖片 18">
            <a:hlinkClick r:id="" action="ppaction://hlinkshowjump?jump=lastslide"/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590280" y="3701975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圖片 442 81" descr="poButton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590280" y="6366272"/>
            <a:ext cx="519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46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169" y="2864919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圖片 13">
            <a:hlinkClick r:id="" action="ppaction://hlinkshowjump?jump=previousslide"/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590280" y="4768964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圖片 14">
            <a:hlinkClick r:id="rId8" action="ppaction://hlinksldjump"/>
          </p:cNvPr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8590280" y="5300871"/>
            <a:ext cx="519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圖片 15">
            <a:hlinkClick r:id="" action="ppaction://hlinkshowjump?jump=nextslide"/>
          </p:cNvPr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8590280" y="5834366"/>
            <a:ext cx="519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17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tmp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38.png"/><Relationship Id="rId4" Type="http://schemas.openxmlformats.org/officeDocument/2006/relationships/image" Target="../media/image37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tmp"/><Relationship Id="rId2" Type="http://schemas.openxmlformats.org/officeDocument/2006/relationships/image" Target="../media/image36.tmp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0.tmp"/><Relationship Id="rId5" Type="http://schemas.openxmlformats.org/officeDocument/2006/relationships/image" Target="../media/image38.png"/><Relationship Id="rId4" Type="http://schemas.openxmlformats.org/officeDocument/2006/relationships/image" Target="../media/image37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0.tmp"/><Relationship Id="rId5" Type="http://schemas.openxmlformats.org/officeDocument/2006/relationships/image" Target="../media/image38.png"/><Relationship Id="rId4" Type="http://schemas.openxmlformats.org/officeDocument/2006/relationships/image" Target="../media/image37.t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tmp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38.png"/><Relationship Id="rId5" Type="http://schemas.openxmlformats.org/officeDocument/2006/relationships/image" Target="../media/image37.tmp"/><Relationship Id="rId4" Type="http://schemas.openxmlformats.org/officeDocument/2006/relationships/image" Target="../media/image36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395536" y="592423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15616" y="65397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次數分配與直方圖</a:t>
            </a:r>
          </a:p>
        </p:txBody>
      </p:sp>
      <p:sp>
        <p:nvSpPr>
          <p:cNvPr id="18" name="文字版面配置區 3"/>
          <p:cNvSpPr txBox="1">
            <a:spLocks/>
          </p:cNvSpPr>
          <p:nvPr/>
        </p:nvSpPr>
        <p:spPr>
          <a:xfrm>
            <a:off x="790724" y="1268760"/>
            <a:ext cx="8101755" cy="244827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　　將透過各種方式所蒐集的數據，作適當的整理與歸納，並製成圖表，可以更</a:t>
            </a:r>
            <a:r>
              <a:rPr lang="zh-TW" altLang="en-US" dirty="0" smtClean="0">
                <a:solidFill>
                  <a:schemeClr val="tx1"/>
                </a:solidFill>
              </a:rPr>
              <a:t>容易</a:t>
            </a:r>
            <a:r>
              <a:rPr lang="zh-TW" altLang="en-US" dirty="0">
                <a:solidFill>
                  <a:schemeClr val="tx1"/>
                </a:solidFill>
              </a:rPr>
              <a:t>看出資料的分布情況及特性。如果所蒐集的資料較為零亂，就必須適度的分類</a:t>
            </a:r>
            <a:r>
              <a:rPr lang="zh-TW" altLang="en-US" dirty="0" smtClean="0">
                <a:solidFill>
                  <a:schemeClr val="tx1"/>
                </a:solidFill>
              </a:rPr>
              <a:t>或分組</a:t>
            </a:r>
            <a:r>
              <a:rPr lang="zh-TW" altLang="en-US" dirty="0">
                <a:solidFill>
                  <a:schemeClr val="tx1"/>
                </a:solidFill>
              </a:rPr>
              <a:t>再進行統計。</a:t>
            </a:r>
          </a:p>
          <a:p>
            <a:r>
              <a:rPr lang="zh-TW" altLang="en-US" dirty="0">
                <a:solidFill>
                  <a:schemeClr val="tx1"/>
                </a:solidFill>
              </a:rPr>
              <a:t>　　下表是七年四班第二次段考數學成績的一覽表，從表中可以得知每位學生的</a:t>
            </a:r>
            <a:r>
              <a:rPr lang="zh-TW" altLang="en-US" dirty="0" smtClean="0">
                <a:solidFill>
                  <a:schemeClr val="tx1"/>
                </a:solidFill>
              </a:rPr>
              <a:t>數學</a:t>
            </a:r>
            <a:r>
              <a:rPr lang="zh-TW" altLang="en-US" dirty="0">
                <a:solidFill>
                  <a:schemeClr val="tx1"/>
                </a:solidFill>
              </a:rPr>
              <a:t>成績，但是如果想進一步知道哪一個區間分數的人數最多，或者成績優劣的</a:t>
            </a:r>
            <a:r>
              <a:rPr lang="zh-TW" altLang="en-US" dirty="0" smtClean="0">
                <a:solidFill>
                  <a:schemeClr val="tx1"/>
                </a:solidFill>
              </a:rPr>
              <a:t>分布情形</a:t>
            </a:r>
            <a:r>
              <a:rPr lang="zh-TW" altLang="en-US" dirty="0">
                <a:solidFill>
                  <a:schemeClr val="tx1"/>
                </a:solidFill>
              </a:rPr>
              <a:t>，就必須再加以整理。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00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1763688" y="260648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長條圖 </a:t>
            </a:r>
            <a:r>
              <a:rPr lang="en-US" altLang="zh-TW" sz="2800" b="1" dirty="0" err="1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V.S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直方圖</a:t>
            </a:r>
          </a:p>
        </p:txBody>
      </p:sp>
      <p:sp>
        <p:nvSpPr>
          <p:cNvPr id="9" name="Text 358 4"/>
          <p:cNvSpPr txBox="1">
            <a:spLocks/>
          </p:cNvSpPr>
          <p:nvPr/>
        </p:nvSpPr>
        <p:spPr>
          <a:xfrm>
            <a:off x="250825" y="764704"/>
            <a:ext cx="9721775" cy="28083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chemeClr val="tx1"/>
                </a:solidFill>
              </a:rPr>
              <a:t>        統計學</a:t>
            </a:r>
            <a:r>
              <a:rPr lang="zh-TW" altLang="en-US" dirty="0">
                <a:solidFill>
                  <a:schemeClr val="tx1"/>
                </a:solidFill>
              </a:rPr>
              <a:t>中，條形圖分為長條圖與直方圖</a:t>
            </a:r>
            <a:r>
              <a:rPr lang="zh-TW" altLang="en-US" dirty="0" smtClean="0">
                <a:solidFill>
                  <a:schemeClr val="tx1"/>
                </a:solidFill>
              </a:rPr>
              <a:t>兩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大類</a:t>
            </a:r>
            <a:r>
              <a:rPr lang="zh-TW" altLang="en-US" dirty="0">
                <a:solidFill>
                  <a:schemeClr val="tx1"/>
                </a:solidFill>
              </a:rPr>
              <a:t>：</a:t>
            </a:r>
          </a:p>
          <a:p>
            <a:r>
              <a:rPr lang="en-US" altLang="zh-TW" dirty="0" smtClean="0">
                <a:solidFill>
                  <a:schemeClr val="tx1"/>
                </a:solidFill>
              </a:rPr>
              <a:t>(1)</a:t>
            </a: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(2)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文字版面配置區 1"/>
          <p:cNvSpPr txBox="1">
            <a:spLocks/>
          </p:cNvSpPr>
          <p:nvPr/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chemeClr val="bg1"/>
                </a:solidFill>
              </a:rPr>
              <a:t>173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Text 358 4"/>
          <p:cNvSpPr txBox="1">
            <a:spLocks/>
          </p:cNvSpPr>
          <p:nvPr/>
        </p:nvSpPr>
        <p:spPr>
          <a:xfrm>
            <a:off x="683568" y="1728000"/>
            <a:ext cx="7920880" cy="28083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TW" altLang="en-US" dirty="0">
                <a:solidFill>
                  <a:schemeClr val="tx1"/>
                </a:solidFill>
              </a:rPr>
              <a:t>當資料可以很清楚的呈現每一個調查資料</a:t>
            </a:r>
            <a:r>
              <a:rPr lang="zh-TW" altLang="en-US" dirty="0" smtClean="0">
                <a:solidFill>
                  <a:schemeClr val="tx1"/>
                </a:solidFill>
              </a:rPr>
              <a:t>類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dist"/>
            <a:r>
              <a:rPr lang="zh-TW" altLang="en-US" dirty="0" smtClean="0">
                <a:solidFill>
                  <a:schemeClr val="tx1"/>
                </a:solidFill>
              </a:rPr>
              <a:t>別的</a:t>
            </a:r>
            <a:r>
              <a:rPr lang="zh-TW" altLang="en-US" dirty="0">
                <a:solidFill>
                  <a:schemeClr val="tx1"/>
                </a:solidFill>
              </a:rPr>
              <a:t>次數時，一般會以長條圖</a:t>
            </a:r>
            <a:r>
              <a:rPr lang="zh-TW" altLang="en-US" dirty="0" smtClean="0">
                <a:solidFill>
                  <a:schemeClr val="tx1"/>
                </a:solidFill>
              </a:rPr>
              <a:t>表示</a:t>
            </a:r>
            <a:r>
              <a:rPr lang="zh-TW" altLang="en-US" dirty="0">
                <a:solidFill>
                  <a:schemeClr val="tx1"/>
                </a:solidFill>
              </a:rPr>
              <a:t>。例如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dist"/>
            <a:r>
              <a:rPr lang="zh-TW" altLang="en-US" dirty="0" smtClean="0">
                <a:solidFill>
                  <a:schemeClr val="tx1"/>
                </a:solidFill>
              </a:rPr>
              <a:t>制服</a:t>
            </a:r>
            <a:r>
              <a:rPr lang="zh-TW" altLang="en-US" dirty="0">
                <a:solidFill>
                  <a:schemeClr val="tx1"/>
                </a:solidFill>
              </a:rPr>
              <a:t>的尺寸（</a:t>
            </a:r>
            <a:r>
              <a:rPr lang="en-US" altLang="zh-TW" dirty="0">
                <a:solidFill>
                  <a:schemeClr val="tx1"/>
                </a:solidFill>
              </a:rPr>
              <a:t>S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en-US" altLang="zh-TW" dirty="0">
                <a:solidFill>
                  <a:schemeClr val="tx1"/>
                </a:solidFill>
              </a:rPr>
              <a:t>M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en-US" altLang="zh-TW" dirty="0">
                <a:solidFill>
                  <a:schemeClr val="tx1"/>
                </a:solidFill>
              </a:rPr>
              <a:t>L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en-US" altLang="zh-TW" dirty="0">
                <a:solidFill>
                  <a:schemeClr val="tx1"/>
                </a:solidFill>
              </a:rPr>
              <a:t>XL</a:t>
            </a:r>
            <a:r>
              <a:rPr lang="zh-TW" altLang="en-US" dirty="0">
                <a:solidFill>
                  <a:schemeClr val="tx1"/>
                </a:solidFill>
              </a:rPr>
              <a:t>）或職業</a:t>
            </a:r>
            <a:r>
              <a:rPr lang="zh-TW" altLang="en-US" dirty="0" smtClean="0">
                <a:solidFill>
                  <a:schemeClr val="tx1"/>
                </a:solidFill>
              </a:rPr>
              <a:t>分類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spc="-150" dirty="0" smtClean="0">
                <a:solidFill>
                  <a:schemeClr val="tx1"/>
                </a:solidFill>
              </a:rPr>
              <a:t>（</a:t>
            </a:r>
            <a:r>
              <a:rPr lang="zh-TW" altLang="en-US" spc="-150" dirty="0">
                <a:solidFill>
                  <a:schemeClr val="tx1"/>
                </a:solidFill>
              </a:rPr>
              <a:t>農、工、商、服務業</a:t>
            </a:r>
            <a:r>
              <a:rPr lang="zh-TW" altLang="en-US" spc="-150" dirty="0" smtClean="0">
                <a:solidFill>
                  <a:schemeClr val="tx1"/>
                </a:solidFill>
              </a:rPr>
              <a:t>）等</a:t>
            </a:r>
            <a:r>
              <a:rPr lang="zh-TW" altLang="en-US" spc="-150" dirty="0">
                <a:solidFill>
                  <a:schemeClr val="tx1"/>
                </a:solidFill>
              </a:rPr>
              <a:t>這樣的類別</a:t>
            </a:r>
            <a:r>
              <a:rPr lang="zh-TW" altLang="en-US" spc="-150" dirty="0" smtClean="0">
                <a:solidFill>
                  <a:schemeClr val="tx1"/>
                </a:solidFill>
              </a:rPr>
              <a:t>資料，</a:t>
            </a:r>
            <a:endParaRPr lang="en-US" altLang="zh-TW" spc="-150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宜</a:t>
            </a:r>
            <a:r>
              <a:rPr lang="zh-TW" altLang="en-US" dirty="0">
                <a:solidFill>
                  <a:schemeClr val="tx1"/>
                </a:solidFill>
              </a:rPr>
              <a:t>用長條圖來表示。</a:t>
            </a:r>
          </a:p>
          <a:p>
            <a:r>
              <a:rPr lang="zh-TW" altLang="en-US" dirty="0" smtClean="0">
                <a:solidFill>
                  <a:schemeClr val="tx1"/>
                </a:solidFill>
              </a:rPr>
              <a:t>當</a:t>
            </a:r>
            <a:r>
              <a:rPr lang="zh-TW" altLang="en-US" dirty="0">
                <a:solidFill>
                  <a:schemeClr val="tx1"/>
                </a:solidFill>
              </a:rPr>
              <a:t>資料數值屬於有</a:t>
            </a:r>
            <a:r>
              <a:rPr lang="zh-TW" altLang="en-US" b="1" dirty="0">
                <a:solidFill>
                  <a:schemeClr val="tx1"/>
                </a:solidFill>
              </a:rPr>
              <a:t>順序性</a:t>
            </a:r>
            <a:r>
              <a:rPr lang="zh-TW" altLang="en-US" dirty="0">
                <a:solidFill>
                  <a:schemeClr val="tx1"/>
                </a:solidFill>
              </a:rPr>
              <a:t>或</a:t>
            </a:r>
            <a:r>
              <a:rPr lang="zh-TW" altLang="en-US" b="1" dirty="0">
                <a:solidFill>
                  <a:schemeClr val="tx1"/>
                </a:solidFill>
              </a:rPr>
              <a:t>連續性</a:t>
            </a:r>
            <a:r>
              <a:rPr lang="zh-TW" altLang="en-US" dirty="0">
                <a:solidFill>
                  <a:schemeClr val="tx1"/>
                </a:solidFill>
              </a:rPr>
              <a:t>的資料</a:t>
            </a:r>
            <a:r>
              <a:rPr lang="zh-TW" altLang="en-US" dirty="0" smtClean="0">
                <a:solidFill>
                  <a:schemeClr val="tx1"/>
                </a:solidFill>
              </a:rPr>
              <a:t>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，</a:t>
            </a:r>
            <a:r>
              <a:rPr lang="zh-TW" altLang="en-US" dirty="0">
                <a:solidFill>
                  <a:schemeClr val="tx1"/>
                </a:solidFill>
              </a:rPr>
              <a:t>常用直方圖表示，其長方形</a:t>
            </a:r>
            <a:r>
              <a:rPr lang="zh-TW" altLang="en-US" dirty="0" smtClean="0">
                <a:solidFill>
                  <a:schemeClr val="tx1"/>
                </a:solidFill>
              </a:rPr>
              <a:t>的寬度</a:t>
            </a:r>
            <a:r>
              <a:rPr lang="zh-TW" altLang="en-US" dirty="0">
                <a:solidFill>
                  <a:schemeClr val="tx1"/>
                </a:solidFill>
              </a:rPr>
              <a:t>代表</a:t>
            </a:r>
            <a:r>
              <a:rPr lang="zh-TW" altLang="en-US" dirty="0" smtClean="0">
                <a:solidFill>
                  <a:schemeClr val="tx1"/>
                </a:solidFill>
              </a:rPr>
              <a:t>已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分組</a:t>
            </a:r>
            <a:r>
              <a:rPr lang="zh-TW" altLang="en-US" dirty="0">
                <a:solidFill>
                  <a:schemeClr val="tx1"/>
                </a:solidFill>
              </a:rPr>
              <a:t>資料的組距。例如：成績、身高等</a:t>
            </a:r>
            <a:r>
              <a:rPr lang="zh-TW" altLang="en-US" dirty="0" smtClean="0">
                <a:solidFill>
                  <a:schemeClr val="tx1"/>
                </a:solidFill>
              </a:rPr>
              <a:t>資料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適合</a:t>
            </a:r>
            <a:r>
              <a:rPr lang="zh-TW" altLang="en-US" dirty="0">
                <a:solidFill>
                  <a:schemeClr val="tx1"/>
                </a:solidFill>
              </a:rPr>
              <a:t>用直方圖表示</a:t>
            </a:r>
            <a:r>
              <a:rPr lang="zh-TW" altLang="en-US" dirty="0" smtClean="0">
                <a:solidFill>
                  <a:schemeClr val="tx1"/>
                </a:solidFill>
              </a:rPr>
              <a:t>，直</a:t>
            </a:r>
            <a:r>
              <a:rPr lang="zh-TW" altLang="en-US" dirty="0">
                <a:solidFill>
                  <a:schemeClr val="tx1"/>
                </a:solidFill>
              </a:rPr>
              <a:t>方圖各長方形間</a:t>
            </a:r>
            <a:r>
              <a:rPr lang="zh-TW" altLang="en-US" dirty="0" smtClean="0">
                <a:solidFill>
                  <a:schemeClr val="tx1"/>
                </a:solidFill>
              </a:rPr>
              <a:t>無間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隔</a:t>
            </a:r>
            <a:r>
              <a:rPr lang="zh-TW" altLang="en-US" dirty="0">
                <a:solidFill>
                  <a:schemeClr val="tx1"/>
                </a:solidFill>
              </a:rPr>
              <a:t>，且有順序性。</a:t>
            </a:r>
          </a:p>
        </p:txBody>
      </p:sp>
    </p:spTree>
    <p:extLst>
      <p:ext uri="{BB962C8B-B14F-4D97-AF65-F5344CB8AC3E}">
        <p14:creationId xmlns:p14="http://schemas.microsoft.com/office/powerpoint/2010/main" val="38328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橢圓 6"/>
          <p:cNvSpPr/>
          <p:nvPr/>
        </p:nvSpPr>
        <p:spPr>
          <a:xfrm>
            <a:off x="629088" y="572808"/>
            <a:ext cx="432049" cy="432049"/>
          </a:xfrm>
          <a:prstGeom prst="ellipse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174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6271" y="49004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bg1"/>
                </a:solidFill>
                <a:latin typeface="Arial"/>
                <a:cs typeface="Arial"/>
              </a:rPr>
              <a:t>2</a:t>
            </a:r>
            <a:endParaRPr lang="zh-TW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文字版面配置區 1"/>
          <p:cNvSpPr txBox="1">
            <a:spLocks/>
          </p:cNvSpPr>
          <p:nvPr/>
        </p:nvSpPr>
        <p:spPr>
          <a:xfrm>
            <a:off x="1068319" y="501140"/>
            <a:ext cx="4655809" cy="586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製作次數分配折線圖：</a:t>
            </a:r>
          </a:p>
        </p:txBody>
      </p:sp>
      <p:sp>
        <p:nvSpPr>
          <p:cNvPr id="11" name="文字版面配置區 3"/>
          <p:cNvSpPr txBox="1">
            <a:spLocks/>
          </p:cNvSpPr>
          <p:nvPr/>
        </p:nvSpPr>
        <p:spPr>
          <a:xfrm>
            <a:off x="1763688" y="1131766"/>
            <a:ext cx="7380312" cy="72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>
                <a:solidFill>
                  <a:schemeClr val="tx1"/>
                </a:solidFill>
              </a:rPr>
              <a:t>畫出互相垂直的橫軸與縱軸，在橫軸</a:t>
            </a:r>
            <a:r>
              <a:rPr lang="zh-TW" altLang="en-US" sz="2800" dirty="0" smtClean="0">
                <a:solidFill>
                  <a:schemeClr val="tx1"/>
                </a:solidFill>
              </a:rPr>
              <a:t>標示成績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spc="-150" dirty="0" smtClean="0">
                <a:solidFill>
                  <a:schemeClr val="tx1"/>
                </a:solidFill>
              </a:rPr>
              <a:t>及</a:t>
            </a:r>
            <a:r>
              <a:rPr lang="zh-TW" altLang="en-US" sz="2800" spc="-150" dirty="0">
                <a:solidFill>
                  <a:schemeClr val="tx1"/>
                </a:solidFill>
              </a:rPr>
              <a:t>單位（分），在縱軸標示</a:t>
            </a:r>
            <a:r>
              <a:rPr lang="zh-TW" altLang="en-US" sz="2800" spc="-150" dirty="0" smtClean="0">
                <a:solidFill>
                  <a:schemeClr val="tx1"/>
                </a:solidFill>
              </a:rPr>
              <a:t>次數及</a:t>
            </a:r>
            <a:r>
              <a:rPr lang="zh-TW" altLang="en-US" sz="2800" spc="-150" dirty="0">
                <a:solidFill>
                  <a:schemeClr val="tx1"/>
                </a:solidFill>
              </a:rPr>
              <a:t>單位（人）</a:t>
            </a:r>
            <a:r>
              <a:rPr lang="zh-TW" altLang="en-US" sz="2800" spc="-150" dirty="0" smtClean="0">
                <a:solidFill>
                  <a:schemeClr val="tx1"/>
                </a:solidFill>
              </a:rPr>
              <a:t>。</a:t>
            </a:r>
            <a:endParaRPr lang="en-US" altLang="zh-TW" sz="2800" spc="-15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計算各組的中點，此點稱為</a:t>
            </a:r>
            <a:r>
              <a:rPr lang="zh-TW" altLang="en-US" sz="2800" b="1" dirty="0">
                <a:solidFill>
                  <a:srgbClr val="FF0000"/>
                </a:solidFill>
              </a:rPr>
              <a:t>組中點</a:t>
            </a:r>
            <a:r>
              <a:rPr lang="zh-TW" altLang="en-US" sz="2800" dirty="0">
                <a:solidFill>
                  <a:schemeClr val="tx1"/>
                </a:solidFill>
              </a:rPr>
              <a:t>。</a:t>
            </a:r>
          </a:p>
          <a:p>
            <a:r>
              <a:rPr lang="zh-TW" altLang="en-US" sz="2800" dirty="0">
                <a:solidFill>
                  <a:schemeClr val="tx1"/>
                </a:solidFill>
              </a:rPr>
              <a:t>例如：</a:t>
            </a:r>
            <a:r>
              <a:rPr lang="en-US" altLang="zh-TW" sz="2800" dirty="0">
                <a:solidFill>
                  <a:schemeClr val="tx1"/>
                </a:solidFill>
              </a:rPr>
              <a:t>30</a:t>
            </a:r>
            <a:r>
              <a:rPr lang="zh-TW" altLang="en-US" sz="2800" dirty="0">
                <a:solidFill>
                  <a:schemeClr val="tx1"/>
                </a:solidFill>
              </a:rPr>
              <a:t>∼</a:t>
            </a:r>
            <a:r>
              <a:rPr lang="en-US" altLang="zh-TW" sz="2800" dirty="0">
                <a:solidFill>
                  <a:schemeClr val="tx1"/>
                </a:solidFill>
              </a:rPr>
              <a:t>40</a:t>
            </a:r>
            <a:r>
              <a:rPr lang="zh-TW" altLang="en-US" sz="2800" dirty="0">
                <a:solidFill>
                  <a:schemeClr val="tx1"/>
                </a:solidFill>
              </a:rPr>
              <a:t>分的組中點是（</a:t>
            </a:r>
            <a:r>
              <a:rPr lang="en-US" altLang="zh-TW" sz="2800" dirty="0">
                <a:solidFill>
                  <a:schemeClr val="tx1"/>
                </a:solidFill>
              </a:rPr>
              <a:t>30</a:t>
            </a:r>
            <a:r>
              <a:rPr lang="zh-TW" altLang="en-US" sz="2800" dirty="0">
                <a:solidFill>
                  <a:schemeClr val="tx1"/>
                </a:solidFill>
              </a:rPr>
              <a:t>＋</a:t>
            </a:r>
            <a:r>
              <a:rPr lang="en-US" altLang="zh-TW" sz="2800" dirty="0">
                <a:solidFill>
                  <a:schemeClr val="tx1"/>
                </a:solidFill>
              </a:rPr>
              <a:t>40</a:t>
            </a:r>
            <a:r>
              <a:rPr lang="zh-TW" altLang="en-US" sz="2800" dirty="0">
                <a:solidFill>
                  <a:schemeClr val="tx1"/>
                </a:solidFill>
              </a:rPr>
              <a:t>）</a:t>
            </a:r>
            <a:r>
              <a:rPr lang="en-US" altLang="zh-TW" sz="2800" dirty="0">
                <a:solidFill>
                  <a:schemeClr val="tx1"/>
                </a:solidFill>
              </a:rPr>
              <a:t>÷2</a:t>
            </a:r>
            <a:r>
              <a:rPr lang="zh-TW" altLang="en-US" sz="2800" dirty="0">
                <a:solidFill>
                  <a:schemeClr val="tx1"/>
                </a:solidFill>
              </a:rPr>
              <a:t>＝</a:t>
            </a:r>
            <a:r>
              <a:rPr lang="en-US" altLang="zh-TW" sz="2800" dirty="0">
                <a:solidFill>
                  <a:schemeClr val="tx1"/>
                </a:solidFill>
              </a:rPr>
              <a:t>35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（</a:t>
            </a:r>
            <a:r>
              <a:rPr lang="zh-TW" altLang="en-US" sz="2800" dirty="0">
                <a:solidFill>
                  <a:schemeClr val="tx1"/>
                </a:solidFill>
              </a:rPr>
              <a:t>分）。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各</a:t>
            </a:r>
            <a:r>
              <a:rPr lang="zh-TW" altLang="en-US" sz="2800" dirty="0">
                <a:solidFill>
                  <a:schemeClr val="tx1"/>
                </a:solidFill>
              </a:rPr>
              <a:t>組的組中點依序為</a:t>
            </a:r>
            <a:r>
              <a:rPr lang="en-US" altLang="zh-TW" sz="2800" dirty="0">
                <a:solidFill>
                  <a:schemeClr val="tx1"/>
                </a:solidFill>
              </a:rPr>
              <a:t>35</a:t>
            </a:r>
            <a:r>
              <a:rPr lang="zh-TW" altLang="en-US" sz="2800" dirty="0">
                <a:solidFill>
                  <a:schemeClr val="tx1"/>
                </a:solidFill>
              </a:rPr>
              <a:t>分、</a:t>
            </a:r>
            <a:r>
              <a:rPr lang="en-US" altLang="zh-TW" sz="2800" dirty="0">
                <a:solidFill>
                  <a:schemeClr val="tx1"/>
                </a:solidFill>
              </a:rPr>
              <a:t>45</a:t>
            </a:r>
            <a:r>
              <a:rPr lang="zh-TW" altLang="en-US" sz="2800" dirty="0">
                <a:solidFill>
                  <a:schemeClr val="tx1"/>
                </a:solidFill>
              </a:rPr>
              <a:t>分、</a:t>
            </a:r>
            <a:r>
              <a:rPr lang="en-US" altLang="zh-TW" sz="2800" dirty="0">
                <a:solidFill>
                  <a:schemeClr val="tx1"/>
                </a:solidFill>
              </a:rPr>
              <a:t>55</a:t>
            </a:r>
            <a:r>
              <a:rPr lang="zh-TW" altLang="en-US" sz="2800" dirty="0">
                <a:solidFill>
                  <a:schemeClr val="tx1"/>
                </a:solidFill>
              </a:rPr>
              <a:t>分、</a:t>
            </a:r>
            <a:r>
              <a:rPr lang="en-US" altLang="zh-TW" sz="2800" dirty="0">
                <a:solidFill>
                  <a:schemeClr val="tx1"/>
                </a:solidFill>
              </a:rPr>
              <a:t>65</a:t>
            </a:r>
            <a:r>
              <a:rPr lang="zh-TW" altLang="en-US" sz="2800" dirty="0">
                <a:solidFill>
                  <a:schemeClr val="tx1"/>
                </a:solidFill>
              </a:rPr>
              <a:t>分</a:t>
            </a:r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、</a:t>
            </a:r>
            <a:r>
              <a:rPr lang="en-US" altLang="zh-TW" sz="2800" dirty="0">
                <a:solidFill>
                  <a:schemeClr val="tx1"/>
                </a:solidFill>
              </a:rPr>
              <a:t>75</a:t>
            </a:r>
            <a:r>
              <a:rPr lang="zh-TW" altLang="en-US" sz="2800" dirty="0">
                <a:solidFill>
                  <a:schemeClr val="tx1"/>
                </a:solidFill>
              </a:rPr>
              <a:t>分、</a:t>
            </a:r>
            <a:r>
              <a:rPr lang="en-US" altLang="zh-TW" sz="2800" dirty="0">
                <a:solidFill>
                  <a:schemeClr val="tx1"/>
                </a:solidFill>
              </a:rPr>
              <a:t>85</a:t>
            </a:r>
            <a:r>
              <a:rPr lang="zh-TW" altLang="en-US" sz="2800" dirty="0">
                <a:solidFill>
                  <a:schemeClr val="tx1"/>
                </a:solidFill>
              </a:rPr>
              <a:t>分、</a:t>
            </a:r>
            <a:r>
              <a:rPr lang="en-US" altLang="zh-TW" sz="2800" dirty="0">
                <a:solidFill>
                  <a:schemeClr val="tx1"/>
                </a:solidFill>
              </a:rPr>
              <a:t>95</a:t>
            </a:r>
            <a:r>
              <a:rPr lang="zh-TW" altLang="en-US" sz="2800" dirty="0">
                <a:solidFill>
                  <a:schemeClr val="tx1"/>
                </a:solidFill>
              </a:rPr>
              <a:t>分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在坐標平面上標出（組中點 </a:t>
            </a:r>
            <a:r>
              <a:rPr lang="en-US" altLang="zh-TW" sz="2800" dirty="0">
                <a:solidFill>
                  <a:schemeClr val="tx1"/>
                </a:solidFill>
              </a:rPr>
              <a:t>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zh-TW" altLang="en-US" sz="2800" dirty="0">
                <a:solidFill>
                  <a:schemeClr val="tx1"/>
                </a:solidFill>
              </a:rPr>
              <a:t>人數）的點</a:t>
            </a:r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（</a:t>
            </a:r>
            <a:r>
              <a:rPr lang="en-US" altLang="zh-TW" sz="2800" dirty="0">
                <a:solidFill>
                  <a:schemeClr val="tx1"/>
                </a:solidFill>
              </a:rPr>
              <a:t>35 ,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1</a:t>
            </a:r>
            <a:r>
              <a:rPr lang="zh-TW" altLang="en-US" sz="2800" dirty="0">
                <a:solidFill>
                  <a:schemeClr val="tx1"/>
                </a:solidFill>
              </a:rPr>
              <a:t>）、（</a:t>
            </a:r>
            <a:r>
              <a:rPr lang="en-US" altLang="zh-TW" sz="2800" dirty="0">
                <a:solidFill>
                  <a:schemeClr val="tx1"/>
                </a:solidFill>
              </a:rPr>
              <a:t>45 ,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2</a:t>
            </a:r>
            <a:r>
              <a:rPr lang="zh-TW" altLang="en-US" sz="2800" dirty="0">
                <a:solidFill>
                  <a:schemeClr val="tx1"/>
                </a:solidFill>
              </a:rPr>
              <a:t>）、（</a:t>
            </a:r>
            <a:r>
              <a:rPr lang="en-US" altLang="zh-TW" sz="2800" dirty="0">
                <a:solidFill>
                  <a:schemeClr val="tx1"/>
                </a:solidFill>
              </a:rPr>
              <a:t>55 ,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3</a:t>
            </a:r>
            <a:r>
              <a:rPr lang="zh-TW" altLang="en-US" sz="2800" dirty="0">
                <a:solidFill>
                  <a:schemeClr val="tx1"/>
                </a:solidFill>
              </a:rPr>
              <a:t>）、</a:t>
            </a:r>
          </a:p>
          <a:p>
            <a:r>
              <a:rPr lang="zh-TW" altLang="en-US" sz="2800" dirty="0">
                <a:solidFill>
                  <a:schemeClr val="tx1"/>
                </a:solidFill>
              </a:rPr>
              <a:t>（</a:t>
            </a:r>
            <a:r>
              <a:rPr lang="en-US" altLang="zh-TW" sz="2800" dirty="0">
                <a:solidFill>
                  <a:schemeClr val="tx1"/>
                </a:solidFill>
              </a:rPr>
              <a:t>65 ,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7</a:t>
            </a:r>
            <a:r>
              <a:rPr lang="zh-TW" altLang="en-US" sz="2800" dirty="0">
                <a:solidFill>
                  <a:schemeClr val="tx1"/>
                </a:solidFill>
              </a:rPr>
              <a:t>）、（</a:t>
            </a:r>
            <a:r>
              <a:rPr lang="en-US" altLang="zh-TW" sz="2800" dirty="0">
                <a:solidFill>
                  <a:schemeClr val="tx1"/>
                </a:solidFill>
              </a:rPr>
              <a:t>75 ,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6</a:t>
            </a:r>
            <a:r>
              <a:rPr lang="zh-TW" altLang="en-US" sz="2800" dirty="0">
                <a:solidFill>
                  <a:schemeClr val="tx1"/>
                </a:solidFill>
              </a:rPr>
              <a:t>）、（</a:t>
            </a:r>
            <a:r>
              <a:rPr lang="en-US" altLang="zh-TW" sz="2800" dirty="0">
                <a:solidFill>
                  <a:schemeClr val="tx1"/>
                </a:solidFill>
              </a:rPr>
              <a:t>85 ,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8</a:t>
            </a:r>
            <a:r>
              <a:rPr lang="zh-TW" altLang="en-US" sz="2800" dirty="0">
                <a:solidFill>
                  <a:schemeClr val="tx1"/>
                </a:solidFill>
              </a:rPr>
              <a:t>）、</a:t>
            </a:r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（</a:t>
            </a:r>
            <a:r>
              <a:rPr lang="en-US" altLang="zh-TW" sz="2800" dirty="0">
                <a:solidFill>
                  <a:schemeClr val="tx1"/>
                </a:solidFill>
              </a:rPr>
              <a:t>95 ,</a:t>
            </a:r>
            <a:r>
              <a:rPr lang="en-US" altLang="zh-TW" sz="2800" i="1" dirty="0">
                <a:solidFill>
                  <a:schemeClr val="tx1"/>
                </a:solidFill>
              </a:rPr>
              <a:t> </a:t>
            </a:r>
            <a:r>
              <a:rPr lang="en-US" altLang="zh-TW" sz="2800" dirty="0">
                <a:solidFill>
                  <a:schemeClr val="tx1"/>
                </a:solidFill>
              </a:rPr>
              <a:t>3</a:t>
            </a:r>
            <a:r>
              <a:rPr lang="zh-TW" altLang="en-US" sz="2800" dirty="0" smtClean="0">
                <a:solidFill>
                  <a:schemeClr val="tx1"/>
                </a:solidFill>
              </a:rPr>
              <a:t>）。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由左至右用線段依序連接這些點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535 21"/>
          <p:cNvSpPr/>
          <p:nvPr/>
        </p:nvSpPr>
        <p:spPr>
          <a:xfrm>
            <a:off x="525456" y="1131766"/>
            <a:ext cx="17150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rgbClr val="00B0F0"/>
                </a:solidFill>
              </a:rPr>
              <a:t>步驟</a:t>
            </a:r>
            <a:r>
              <a:rPr lang="en-US" altLang="zh-TW" sz="2800" b="1" dirty="0" smtClean="0">
                <a:solidFill>
                  <a:srgbClr val="00B0F0"/>
                </a:solidFill>
              </a:rPr>
              <a:t>1</a:t>
            </a:r>
            <a:r>
              <a:rPr lang="zh-TW" altLang="en-US" sz="2800" b="1" dirty="0" smtClean="0">
                <a:solidFill>
                  <a:srgbClr val="00B0F0"/>
                </a:solidFill>
              </a:rPr>
              <a:t>：</a:t>
            </a:r>
            <a:endParaRPr lang="en-US" altLang="zh-TW" sz="2800" b="1" dirty="0" smtClean="0">
              <a:solidFill>
                <a:srgbClr val="00B0F0"/>
              </a:solidFill>
            </a:endParaRPr>
          </a:p>
          <a:p>
            <a:endParaRPr lang="en-US" altLang="zh-TW" sz="2800" b="1" dirty="0">
              <a:solidFill>
                <a:srgbClr val="00B0F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solidFill>
                  <a:srgbClr val="00B0F0"/>
                </a:solidFill>
              </a:rPr>
              <a:t>步驟</a:t>
            </a:r>
            <a:r>
              <a:rPr lang="en-US" altLang="zh-TW" sz="2800" b="1" dirty="0">
                <a:solidFill>
                  <a:srgbClr val="00B0F0"/>
                </a:solidFill>
              </a:rPr>
              <a:t>2</a:t>
            </a:r>
            <a:r>
              <a:rPr lang="zh-TW" altLang="en-US" sz="2800" b="1" dirty="0" smtClean="0">
                <a:solidFill>
                  <a:srgbClr val="00B0F0"/>
                </a:solidFill>
              </a:rPr>
              <a:t>：</a:t>
            </a:r>
            <a:endParaRPr lang="en-US" altLang="zh-TW" sz="2800" b="1" dirty="0">
              <a:solidFill>
                <a:srgbClr val="00B0F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solidFill>
                <a:srgbClr val="00B0F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>
              <a:solidFill>
                <a:srgbClr val="00B0F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solidFill>
                <a:srgbClr val="00B0F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solidFill>
                  <a:srgbClr val="00B0F0"/>
                </a:solidFill>
              </a:rPr>
              <a:t>步驟</a:t>
            </a:r>
            <a:r>
              <a:rPr lang="en-US" altLang="zh-TW" sz="2800" b="1" dirty="0">
                <a:solidFill>
                  <a:srgbClr val="00B0F0"/>
                </a:solidFill>
              </a:rPr>
              <a:t>3</a:t>
            </a:r>
            <a:r>
              <a:rPr lang="zh-TW" altLang="en-US" sz="2800" b="1" dirty="0">
                <a:solidFill>
                  <a:srgbClr val="00B0F0"/>
                </a:solidFill>
              </a:rPr>
              <a:t>：</a:t>
            </a:r>
            <a:endParaRPr lang="en-US" altLang="zh-TW" sz="28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en-US" altLang="zh-TW" sz="28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solidFill>
                  <a:srgbClr val="00B0F0"/>
                </a:solidFill>
              </a:rPr>
              <a:t>步驟</a:t>
            </a:r>
            <a:r>
              <a:rPr lang="en-US" altLang="zh-TW" sz="2800" b="1" dirty="0">
                <a:solidFill>
                  <a:srgbClr val="00B0F0"/>
                </a:solidFill>
              </a:rPr>
              <a:t>4</a:t>
            </a:r>
            <a:r>
              <a:rPr lang="zh-TW" altLang="en-US" sz="2800" b="1" dirty="0" smtClean="0">
                <a:solidFill>
                  <a:srgbClr val="00B0F0"/>
                </a:solidFill>
              </a:rPr>
              <a:t>：</a:t>
            </a:r>
            <a:endParaRPr lang="en-US" altLang="zh-TW" sz="28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1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圖片 78" descr="畫面剪輯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956" y="4045563"/>
            <a:ext cx="1192458" cy="1696086"/>
          </a:xfrm>
          <a:prstGeom prst="rect">
            <a:avLst/>
          </a:prstGeom>
        </p:spPr>
      </p:pic>
      <p:sp>
        <p:nvSpPr>
          <p:cNvPr id="82" name="矩形圖說文字 81"/>
          <p:cNvSpPr/>
          <p:nvPr/>
        </p:nvSpPr>
        <p:spPr>
          <a:xfrm>
            <a:off x="5838809" y="2636913"/>
            <a:ext cx="3096344" cy="1733390"/>
          </a:xfrm>
          <a:custGeom>
            <a:avLst/>
            <a:gdLst>
              <a:gd name="connsiteX0" fmla="*/ 0 w 3096344"/>
              <a:gd name="connsiteY0" fmla="*/ 0 h 1384995"/>
              <a:gd name="connsiteX1" fmla="*/ 516057 w 3096344"/>
              <a:gd name="connsiteY1" fmla="*/ 0 h 1384995"/>
              <a:gd name="connsiteX2" fmla="*/ 516057 w 3096344"/>
              <a:gd name="connsiteY2" fmla="*/ 0 h 1384995"/>
              <a:gd name="connsiteX3" fmla="*/ 1290143 w 3096344"/>
              <a:gd name="connsiteY3" fmla="*/ 0 h 1384995"/>
              <a:gd name="connsiteX4" fmla="*/ 3096344 w 3096344"/>
              <a:gd name="connsiteY4" fmla="*/ 0 h 1384995"/>
              <a:gd name="connsiteX5" fmla="*/ 3096344 w 3096344"/>
              <a:gd name="connsiteY5" fmla="*/ 807914 h 1384995"/>
              <a:gd name="connsiteX6" fmla="*/ 3096344 w 3096344"/>
              <a:gd name="connsiteY6" fmla="*/ 807914 h 1384995"/>
              <a:gd name="connsiteX7" fmla="*/ 3096344 w 3096344"/>
              <a:gd name="connsiteY7" fmla="*/ 1154163 h 1384995"/>
              <a:gd name="connsiteX8" fmla="*/ 3096344 w 3096344"/>
              <a:gd name="connsiteY8" fmla="*/ 1384995 h 1384995"/>
              <a:gd name="connsiteX9" fmla="*/ 1290143 w 3096344"/>
              <a:gd name="connsiteY9" fmla="*/ 1384995 h 1384995"/>
              <a:gd name="connsiteX10" fmla="*/ 1289194 w 3096344"/>
              <a:gd name="connsiteY10" fmla="*/ 1733390 h 1384995"/>
              <a:gd name="connsiteX11" fmla="*/ 516057 w 3096344"/>
              <a:gd name="connsiteY11" fmla="*/ 1384995 h 1384995"/>
              <a:gd name="connsiteX12" fmla="*/ 0 w 3096344"/>
              <a:gd name="connsiteY12" fmla="*/ 1384995 h 1384995"/>
              <a:gd name="connsiteX13" fmla="*/ 0 w 3096344"/>
              <a:gd name="connsiteY13" fmla="*/ 1154163 h 1384995"/>
              <a:gd name="connsiteX14" fmla="*/ 0 w 3096344"/>
              <a:gd name="connsiteY14" fmla="*/ 807914 h 1384995"/>
              <a:gd name="connsiteX15" fmla="*/ 0 w 3096344"/>
              <a:gd name="connsiteY15" fmla="*/ 807914 h 1384995"/>
              <a:gd name="connsiteX16" fmla="*/ 0 w 3096344"/>
              <a:gd name="connsiteY16" fmla="*/ 0 h 1384995"/>
              <a:gd name="connsiteX0" fmla="*/ 0 w 3096344"/>
              <a:gd name="connsiteY0" fmla="*/ 0 h 1733390"/>
              <a:gd name="connsiteX1" fmla="*/ 516057 w 3096344"/>
              <a:gd name="connsiteY1" fmla="*/ 0 h 1733390"/>
              <a:gd name="connsiteX2" fmla="*/ 516057 w 3096344"/>
              <a:gd name="connsiteY2" fmla="*/ 0 h 1733390"/>
              <a:gd name="connsiteX3" fmla="*/ 1290143 w 3096344"/>
              <a:gd name="connsiteY3" fmla="*/ 0 h 1733390"/>
              <a:gd name="connsiteX4" fmla="*/ 3096344 w 3096344"/>
              <a:gd name="connsiteY4" fmla="*/ 0 h 1733390"/>
              <a:gd name="connsiteX5" fmla="*/ 3096344 w 3096344"/>
              <a:gd name="connsiteY5" fmla="*/ 807914 h 1733390"/>
              <a:gd name="connsiteX6" fmla="*/ 3096344 w 3096344"/>
              <a:gd name="connsiteY6" fmla="*/ 807914 h 1733390"/>
              <a:gd name="connsiteX7" fmla="*/ 3096344 w 3096344"/>
              <a:gd name="connsiteY7" fmla="*/ 1154163 h 1733390"/>
              <a:gd name="connsiteX8" fmla="*/ 3096344 w 3096344"/>
              <a:gd name="connsiteY8" fmla="*/ 1384995 h 1733390"/>
              <a:gd name="connsiteX9" fmla="*/ 1097103 w 3096344"/>
              <a:gd name="connsiteY9" fmla="*/ 1390075 h 1733390"/>
              <a:gd name="connsiteX10" fmla="*/ 1289194 w 3096344"/>
              <a:gd name="connsiteY10" fmla="*/ 1733390 h 1733390"/>
              <a:gd name="connsiteX11" fmla="*/ 516057 w 3096344"/>
              <a:gd name="connsiteY11" fmla="*/ 1384995 h 1733390"/>
              <a:gd name="connsiteX12" fmla="*/ 0 w 3096344"/>
              <a:gd name="connsiteY12" fmla="*/ 1384995 h 1733390"/>
              <a:gd name="connsiteX13" fmla="*/ 0 w 3096344"/>
              <a:gd name="connsiteY13" fmla="*/ 1154163 h 1733390"/>
              <a:gd name="connsiteX14" fmla="*/ 0 w 3096344"/>
              <a:gd name="connsiteY14" fmla="*/ 807914 h 1733390"/>
              <a:gd name="connsiteX15" fmla="*/ 0 w 3096344"/>
              <a:gd name="connsiteY15" fmla="*/ 807914 h 1733390"/>
              <a:gd name="connsiteX16" fmla="*/ 0 w 3096344"/>
              <a:gd name="connsiteY16" fmla="*/ 0 h 1733390"/>
              <a:gd name="connsiteX0" fmla="*/ 0 w 3096344"/>
              <a:gd name="connsiteY0" fmla="*/ 0 h 1733390"/>
              <a:gd name="connsiteX1" fmla="*/ 516057 w 3096344"/>
              <a:gd name="connsiteY1" fmla="*/ 0 h 1733390"/>
              <a:gd name="connsiteX2" fmla="*/ 516057 w 3096344"/>
              <a:gd name="connsiteY2" fmla="*/ 0 h 1733390"/>
              <a:gd name="connsiteX3" fmla="*/ 1290143 w 3096344"/>
              <a:gd name="connsiteY3" fmla="*/ 0 h 1733390"/>
              <a:gd name="connsiteX4" fmla="*/ 3096344 w 3096344"/>
              <a:gd name="connsiteY4" fmla="*/ 0 h 1733390"/>
              <a:gd name="connsiteX5" fmla="*/ 3096344 w 3096344"/>
              <a:gd name="connsiteY5" fmla="*/ 807914 h 1733390"/>
              <a:gd name="connsiteX6" fmla="*/ 3096344 w 3096344"/>
              <a:gd name="connsiteY6" fmla="*/ 807914 h 1733390"/>
              <a:gd name="connsiteX7" fmla="*/ 3096344 w 3096344"/>
              <a:gd name="connsiteY7" fmla="*/ 1154163 h 1733390"/>
              <a:gd name="connsiteX8" fmla="*/ 3096344 w 3096344"/>
              <a:gd name="connsiteY8" fmla="*/ 1384995 h 1733390"/>
              <a:gd name="connsiteX9" fmla="*/ 1097103 w 3096344"/>
              <a:gd name="connsiteY9" fmla="*/ 1390075 h 1733390"/>
              <a:gd name="connsiteX10" fmla="*/ 1289194 w 3096344"/>
              <a:gd name="connsiteY10" fmla="*/ 1733390 h 1733390"/>
              <a:gd name="connsiteX11" fmla="*/ 516057 w 3096344"/>
              <a:gd name="connsiteY11" fmla="*/ 1384995 h 1733390"/>
              <a:gd name="connsiteX12" fmla="*/ 0 w 3096344"/>
              <a:gd name="connsiteY12" fmla="*/ 1384995 h 1733390"/>
              <a:gd name="connsiteX13" fmla="*/ 0 w 3096344"/>
              <a:gd name="connsiteY13" fmla="*/ 1154163 h 1733390"/>
              <a:gd name="connsiteX14" fmla="*/ 0 w 3096344"/>
              <a:gd name="connsiteY14" fmla="*/ 807914 h 1733390"/>
              <a:gd name="connsiteX15" fmla="*/ 0 w 3096344"/>
              <a:gd name="connsiteY15" fmla="*/ 807914 h 1733390"/>
              <a:gd name="connsiteX16" fmla="*/ 0 w 3096344"/>
              <a:gd name="connsiteY16" fmla="*/ 0 h 1733390"/>
              <a:gd name="connsiteX0" fmla="*/ 0 w 3096344"/>
              <a:gd name="connsiteY0" fmla="*/ 0 h 1733390"/>
              <a:gd name="connsiteX1" fmla="*/ 516057 w 3096344"/>
              <a:gd name="connsiteY1" fmla="*/ 0 h 1733390"/>
              <a:gd name="connsiteX2" fmla="*/ 516057 w 3096344"/>
              <a:gd name="connsiteY2" fmla="*/ 0 h 1733390"/>
              <a:gd name="connsiteX3" fmla="*/ 1290143 w 3096344"/>
              <a:gd name="connsiteY3" fmla="*/ 0 h 1733390"/>
              <a:gd name="connsiteX4" fmla="*/ 3096344 w 3096344"/>
              <a:gd name="connsiteY4" fmla="*/ 0 h 1733390"/>
              <a:gd name="connsiteX5" fmla="*/ 3096344 w 3096344"/>
              <a:gd name="connsiteY5" fmla="*/ 807914 h 1733390"/>
              <a:gd name="connsiteX6" fmla="*/ 3096344 w 3096344"/>
              <a:gd name="connsiteY6" fmla="*/ 807914 h 1733390"/>
              <a:gd name="connsiteX7" fmla="*/ 3096344 w 3096344"/>
              <a:gd name="connsiteY7" fmla="*/ 1154163 h 1733390"/>
              <a:gd name="connsiteX8" fmla="*/ 3096344 w 3096344"/>
              <a:gd name="connsiteY8" fmla="*/ 1384995 h 1733390"/>
              <a:gd name="connsiteX9" fmla="*/ 1097103 w 3096344"/>
              <a:gd name="connsiteY9" fmla="*/ 1390075 h 1733390"/>
              <a:gd name="connsiteX10" fmla="*/ 1289194 w 3096344"/>
              <a:gd name="connsiteY10" fmla="*/ 1733390 h 1733390"/>
              <a:gd name="connsiteX11" fmla="*/ 516057 w 3096344"/>
              <a:gd name="connsiteY11" fmla="*/ 1384995 h 1733390"/>
              <a:gd name="connsiteX12" fmla="*/ 0 w 3096344"/>
              <a:gd name="connsiteY12" fmla="*/ 1384995 h 1733390"/>
              <a:gd name="connsiteX13" fmla="*/ 0 w 3096344"/>
              <a:gd name="connsiteY13" fmla="*/ 1154163 h 1733390"/>
              <a:gd name="connsiteX14" fmla="*/ 0 w 3096344"/>
              <a:gd name="connsiteY14" fmla="*/ 807914 h 1733390"/>
              <a:gd name="connsiteX15" fmla="*/ 0 w 3096344"/>
              <a:gd name="connsiteY15" fmla="*/ 807914 h 1733390"/>
              <a:gd name="connsiteX16" fmla="*/ 0 w 3096344"/>
              <a:gd name="connsiteY16" fmla="*/ 0 h 1733390"/>
              <a:gd name="connsiteX0" fmla="*/ 0 w 3096344"/>
              <a:gd name="connsiteY0" fmla="*/ 0 h 1733390"/>
              <a:gd name="connsiteX1" fmla="*/ 516057 w 3096344"/>
              <a:gd name="connsiteY1" fmla="*/ 0 h 1733390"/>
              <a:gd name="connsiteX2" fmla="*/ 516057 w 3096344"/>
              <a:gd name="connsiteY2" fmla="*/ 0 h 1733390"/>
              <a:gd name="connsiteX3" fmla="*/ 1290143 w 3096344"/>
              <a:gd name="connsiteY3" fmla="*/ 0 h 1733390"/>
              <a:gd name="connsiteX4" fmla="*/ 3096344 w 3096344"/>
              <a:gd name="connsiteY4" fmla="*/ 0 h 1733390"/>
              <a:gd name="connsiteX5" fmla="*/ 3096344 w 3096344"/>
              <a:gd name="connsiteY5" fmla="*/ 807914 h 1733390"/>
              <a:gd name="connsiteX6" fmla="*/ 3096344 w 3096344"/>
              <a:gd name="connsiteY6" fmla="*/ 807914 h 1733390"/>
              <a:gd name="connsiteX7" fmla="*/ 3096344 w 3096344"/>
              <a:gd name="connsiteY7" fmla="*/ 1154163 h 1733390"/>
              <a:gd name="connsiteX8" fmla="*/ 3096344 w 3096344"/>
              <a:gd name="connsiteY8" fmla="*/ 1384995 h 1733390"/>
              <a:gd name="connsiteX9" fmla="*/ 1097103 w 3096344"/>
              <a:gd name="connsiteY9" fmla="*/ 1390075 h 1733390"/>
              <a:gd name="connsiteX10" fmla="*/ 1289194 w 3096344"/>
              <a:gd name="connsiteY10" fmla="*/ 1733390 h 1733390"/>
              <a:gd name="connsiteX11" fmla="*/ 719257 w 3096344"/>
              <a:gd name="connsiteY11" fmla="*/ 1395155 h 1733390"/>
              <a:gd name="connsiteX12" fmla="*/ 0 w 3096344"/>
              <a:gd name="connsiteY12" fmla="*/ 1384995 h 1733390"/>
              <a:gd name="connsiteX13" fmla="*/ 0 w 3096344"/>
              <a:gd name="connsiteY13" fmla="*/ 1154163 h 1733390"/>
              <a:gd name="connsiteX14" fmla="*/ 0 w 3096344"/>
              <a:gd name="connsiteY14" fmla="*/ 807914 h 1733390"/>
              <a:gd name="connsiteX15" fmla="*/ 0 w 3096344"/>
              <a:gd name="connsiteY15" fmla="*/ 807914 h 1733390"/>
              <a:gd name="connsiteX16" fmla="*/ 0 w 3096344"/>
              <a:gd name="connsiteY16" fmla="*/ 0 h 1733390"/>
              <a:gd name="connsiteX0" fmla="*/ 0 w 3096344"/>
              <a:gd name="connsiteY0" fmla="*/ 0 h 1733390"/>
              <a:gd name="connsiteX1" fmla="*/ 516057 w 3096344"/>
              <a:gd name="connsiteY1" fmla="*/ 0 h 1733390"/>
              <a:gd name="connsiteX2" fmla="*/ 516057 w 3096344"/>
              <a:gd name="connsiteY2" fmla="*/ 0 h 1733390"/>
              <a:gd name="connsiteX3" fmla="*/ 1290143 w 3096344"/>
              <a:gd name="connsiteY3" fmla="*/ 0 h 1733390"/>
              <a:gd name="connsiteX4" fmla="*/ 3096344 w 3096344"/>
              <a:gd name="connsiteY4" fmla="*/ 0 h 1733390"/>
              <a:gd name="connsiteX5" fmla="*/ 3096344 w 3096344"/>
              <a:gd name="connsiteY5" fmla="*/ 807914 h 1733390"/>
              <a:gd name="connsiteX6" fmla="*/ 3096344 w 3096344"/>
              <a:gd name="connsiteY6" fmla="*/ 807914 h 1733390"/>
              <a:gd name="connsiteX7" fmla="*/ 3096344 w 3096344"/>
              <a:gd name="connsiteY7" fmla="*/ 1154163 h 1733390"/>
              <a:gd name="connsiteX8" fmla="*/ 3096344 w 3096344"/>
              <a:gd name="connsiteY8" fmla="*/ 1384995 h 1733390"/>
              <a:gd name="connsiteX9" fmla="*/ 2883551 w 3096344"/>
              <a:gd name="connsiteY9" fmla="*/ 1384417 h 1733390"/>
              <a:gd name="connsiteX10" fmla="*/ 1097103 w 3096344"/>
              <a:gd name="connsiteY10" fmla="*/ 1390075 h 1733390"/>
              <a:gd name="connsiteX11" fmla="*/ 1289194 w 3096344"/>
              <a:gd name="connsiteY11" fmla="*/ 1733390 h 1733390"/>
              <a:gd name="connsiteX12" fmla="*/ 719257 w 3096344"/>
              <a:gd name="connsiteY12" fmla="*/ 1395155 h 1733390"/>
              <a:gd name="connsiteX13" fmla="*/ 0 w 3096344"/>
              <a:gd name="connsiteY13" fmla="*/ 1384995 h 1733390"/>
              <a:gd name="connsiteX14" fmla="*/ 0 w 3096344"/>
              <a:gd name="connsiteY14" fmla="*/ 1154163 h 1733390"/>
              <a:gd name="connsiteX15" fmla="*/ 0 w 3096344"/>
              <a:gd name="connsiteY15" fmla="*/ 807914 h 1733390"/>
              <a:gd name="connsiteX16" fmla="*/ 0 w 3096344"/>
              <a:gd name="connsiteY16" fmla="*/ 807914 h 1733390"/>
              <a:gd name="connsiteX17" fmla="*/ 0 w 3096344"/>
              <a:gd name="connsiteY17" fmla="*/ 0 h 1733390"/>
              <a:gd name="connsiteX0" fmla="*/ 0 w 3096344"/>
              <a:gd name="connsiteY0" fmla="*/ 0 h 1733390"/>
              <a:gd name="connsiteX1" fmla="*/ 516057 w 3096344"/>
              <a:gd name="connsiteY1" fmla="*/ 0 h 1733390"/>
              <a:gd name="connsiteX2" fmla="*/ 516057 w 3096344"/>
              <a:gd name="connsiteY2" fmla="*/ 0 h 1733390"/>
              <a:gd name="connsiteX3" fmla="*/ 1290143 w 3096344"/>
              <a:gd name="connsiteY3" fmla="*/ 0 h 1733390"/>
              <a:gd name="connsiteX4" fmla="*/ 3096344 w 3096344"/>
              <a:gd name="connsiteY4" fmla="*/ 0 h 1733390"/>
              <a:gd name="connsiteX5" fmla="*/ 3096344 w 3096344"/>
              <a:gd name="connsiteY5" fmla="*/ 807914 h 1733390"/>
              <a:gd name="connsiteX6" fmla="*/ 3096344 w 3096344"/>
              <a:gd name="connsiteY6" fmla="*/ 807914 h 1733390"/>
              <a:gd name="connsiteX7" fmla="*/ 3096344 w 3096344"/>
              <a:gd name="connsiteY7" fmla="*/ 1154163 h 1733390"/>
              <a:gd name="connsiteX8" fmla="*/ 2883551 w 3096344"/>
              <a:gd name="connsiteY8" fmla="*/ 1384417 h 1733390"/>
              <a:gd name="connsiteX9" fmla="*/ 1097103 w 3096344"/>
              <a:gd name="connsiteY9" fmla="*/ 1390075 h 1733390"/>
              <a:gd name="connsiteX10" fmla="*/ 1289194 w 3096344"/>
              <a:gd name="connsiteY10" fmla="*/ 1733390 h 1733390"/>
              <a:gd name="connsiteX11" fmla="*/ 719257 w 3096344"/>
              <a:gd name="connsiteY11" fmla="*/ 1395155 h 1733390"/>
              <a:gd name="connsiteX12" fmla="*/ 0 w 3096344"/>
              <a:gd name="connsiteY12" fmla="*/ 1384995 h 1733390"/>
              <a:gd name="connsiteX13" fmla="*/ 0 w 3096344"/>
              <a:gd name="connsiteY13" fmla="*/ 1154163 h 1733390"/>
              <a:gd name="connsiteX14" fmla="*/ 0 w 3096344"/>
              <a:gd name="connsiteY14" fmla="*/ 807914 h 1733390"/>
              <a:gd name="connsiteX15" fmla="*/ 0 w 3096344"/>
              <a:gd name="connsiteY15" fmla="*/ 807914 h 1733390"/>
              <a:gd name="connsiteX16" fmla="*/ 0 w 3096344"/>
              <a:gd name="connsiteY16" fmla="*/ 0 h 1733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96344" h="1733390">
                <a:moveTo>
                  <a:pt x="0" y="0"/>
                </a:moveTo>
                <a:lnTo>
                  <a:pt x="516057" y="0"/>
                </a:lnTo>
                <a:lnTo>
                  <a:pt x="516057" y="0"/>
                </a:lnTo>
                <a:lnTo>
                  <a:pt x="1290143" y="0"/>
                </a:lnTo>
                <a:lnTo>
                  <a:pt x="3096344" y="0"/>
                </a:lnTo>
                <a:lnTo>
                  <a:pt x="3096344" y="807914"/>
                </a:lnTo>
                <a:lnTo>
                  <a:pt x="3096344" y="807914"/>
                </a:lnTo>
                <a:lnTo>
                  <a:pt x="3096344" y="1154163"/>
                </a:lnTo>
                <a:lnTo>
                  <a:pt x="2883551" y="1384417"/>
                </a:lnTo>
                <a:lnTo>
                  <a:pt x="1097103" y="1390075"/>
                </a:lnTo>
                <a:cubicBezTo>
                  <a:pt x="1152667" y="1506207"/>
                  <a:pt x="1213310" y="1596938"/>
                  <a:pt x="1289194" y="1733390"/>
                </a:cubicBezTo>
                <a:lnTo>
                  <a:pt x="719257" y="1395155"/>
                </a:lnTo>
                <a:lnTo>
                  <a:pt x="0" y="1384995"/>
                </a:lnTo>
                <a:lnTo>
                  <a:pt x="0" y="1154163"/>
                </a:lnTo>
                <a:lnTo>
                  <a:pt x="0" y="807914"/>
                </a:lnTo>
                <a:lnTo>
                  <a:pt x="0" y="80791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ext 648 2"/>
          <p:cNvSpPr>
            <a:spLocks noGrp="1"/>
          </p:cNvSpPr>
          <p:nvPr>
            <p:ph type="body" sz="quarter" idx="10"/>
          </p:nvPr>
        </p:nvSpPr>
        <p:spPr>
          <a:xfrm>
            <a:off x="538857" y="550770"/>
            <a:ext cx="7921575" cy="64708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依照上述步驟可以得到下圖：</a:t>
            </a:r>
          </a:p>
        </p:txBody>
      </p:sp>
      <p:sp>
        <p:nvSpPr>
          <p:cNvPr id="3" name="Text 648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174</a:t>
            </a:r>
            <a:endParaRPr lang="zh-TW" altLang="en-US" dirty="0"/>
          </a:p>
        </p:txBody>
      </p:sp>
      <p:graphicFrame>
        <p:nvGraphicFramePr>
          <p:cNvPr id="4" name="Table 648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39268"/>
              </p:ext>
            </p:extLst>
          </p:nvPr>
        </p:nvGraphicFramePr>
        <p:xfrm>
          <a:off x="1072293" y="1509702"/>
          <a:ext cx="4608000" cy="315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</a:tblGrid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648 5" descr="畫面剪輯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129" y="4803247"/>
            <a:ext cx="926567" cy="243569"/>
          </a:xfrm>
          <a:prstGeom prst="rect">
            <a:avLst/>
          </a:prstGeom>
        </p:spPr>
      </p:pic>
      <p:pic>
        <p:nvPicPr>
          <p:cNvPr id="6" name="Picture 648 6" descr="畫面剪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32" y="1417875"/>
            <a:ext cx="268678" cy="951675"/>
          </a:xfrm>
          <a:prstGeom prst="rect">
            <a:avLst/>
          </a:prstGeom>
        </p:spPr>
      </p:pic>
      <p:cxnSp>
        <p:nvCxnSpPr>
          <p:cNvPr id="8" name="Straight 648 8"/>
          <p:cNvCxnSpPr/>
          <p:nvPr/>
        </p:nvCxnSpPr>
        <p:spPr>
          <a:xfrm>
            <a:off x="1072293" y="1509702"/>
            <a:ext cx="0" cy="31434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648 9"/>
          <p:cNvCxnSpPr/>
          <p:nvPr/>
        </p:nvCxnSpPr>
        <p:spPr>
          <a:xfrm>
            <a:off x="964293" y="179631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648 10"/>
          <p:cNvCxnSpPr/>
          <p:nvPr/>
        </p:nvCxnSpPr>
        <p:spPr>
          <a:xfrm>
            <a:off x="964293" y="2369550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648 11"/>
          <p:cNvCxnSpPr/>
          <p:nvPr/>
        </p:nvCxnSpPr>
        <p:spPr>
          <a:xfrm>
            <a:off x="964293" y="2942782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648 12"/>
          <p:cNvCxnSpPr/>
          <p:nvPr/>
        </p:nvCxnSpPr>
        <p:spPr>
          <a:xfrm>
            <a:off x="964293" y="3516014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648 13"/>
          <p:cNvCxnSpPr/>
          <p:nvPr/>
        </p:nvCxnSpPr>
        <p:spPr>
          <a:xfrm>
            <a:off x="964293" y="4089246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648 14"/>
          <p:cNvCxnSpPr/>
          <p:nvPr/>
        </p:nvCxnSpPr>
        <p:spPr>
          <a:xfrm rot="5400000">
            <a:off x="1306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648 15"/>
          <p:cNvCxnSpPr/>
          <p:nvPr/>
        </p:nvCxnSpPr>
        <p:spPr>
          <a:xfrm rot="5400000">
            <a:off x="1882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648 16"/>
          <p:cNvCxnSpPr/>
          <p:nvPr/>
        </p:nvCxnSpPr>
        <p:spPr>
          <a:xfrm rot="5400000">
            <a:off x="2458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648 17"/>
          <p:cNvCxnSpPr/>
          <p:nvPr/>
        </p:nvCxnSpPr>
        <p:spPr>
          <a:xfrm rot="5400000">
            <a:off x="3034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648 18"/>
          <p:cNvCxnSpPr/>
          <p:nvPr/>
        </p:nvCxnSpPr>
        <p:spPr>
          <a:xfrm rot="5400000">
            <a:off x="3610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648 19"/>
          <p:cNvCxnSpPr/>
          <p:nvPr/>
        </p:nvCxnSpPr>
        <p:spPr>
          <a:xfrm rot="5400000">
            <a:off x="4186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648 20"/>
          <p:cNvCxnSpPr/>
          <p:nvPr/>
        </p:nvCxnSpPr>
        <p:spPr>
          <a:xfrm rot="5400000">
            <a:off x="4762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648 21"/>
          <p:cNvCxnSpPr/>
          <p:nvPr/>
        </p:nvCxnSpPr>
        <p:spPr>
          <a:xfrm rot="5400000">
            <a:off x="5338293" y="4716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648 29"/>
          <p:cNvSpPr txBox="1"/>
          <p:nvPr/>
        </p:nvSpPr>
        <p:spPr>
          <a:xfrm>
            <a:off x="663783" y="441298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0</a:t>
            </a:r>
            <a:endParaRPr lang="zh-TW" altLang="en-US" sz="2400" dirty="0"/>
          </a:p>
        </p:txBody>
      </p:sp>
      <p:sp>
        <p:nvSpPr>
          <p:cNvPr id="30" name="TextBox 648 30"/>
          <p:cNvSpPr txBox="1"/>
          <p:nvPr/>
        </p:nvSpPr>
        <p:spPr>
          <a:xfrm>
            <a:off x="663783" y="385841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2</a:t>
            </a:r>
            <a:endParaRPr lang="zh-TW" altLang="en-US" sz="2400" dirty="0"/>
          </a:p>
        </p:txBody>
      </p:sp>
      <p:sp>
        <p:nvSpPr>
          <p:cNvPr id="31" name="TextBox 648 31"/>
          <p:cNvSpPr txBox="1"/>
          <p:nvPr/>
        </p:nvSpPr>
        <p:spPr>
          <a:xfrm>
            <a:off x="663783" y="328518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4</a:t>
            </a:r>
            <a:endParaRPr lang="zh-TW" altLang="en-US" sz="2400" dirty="0"/>
          </a:p>
        </p:txBody>
      </p:sp>
      <p:sp>
        <p:nvSpPr>
          <p:cNvPr id="32" name="TextBox 648 32"/>
          <p:cNvSpPr txBox="1"/>
          <p:nvPr/>
        </p:nvSpPr>
        <p:spPr>
          <a:xfrm>
            <a:off x="663783" y="27110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</a:t>
            </a:r>
            <a:endParaRPr lang="zh-TW" altLang="en-US" sz="2400" dirty="0"/>
          </a:p>
        </p:txBody>
      </p:sp>
      <p:sp>
        <p:nvSpPr>
          <p:cNvPr id="33" name="TextBox 648 33"/>
          <p:cNvSpPr txBox="1"/>
          <p:nvPr/>
        </p:nvSpPr>
        <p:spPr>
          <a:xfrm>
            <a:off x="663783" y="214134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8</a:t>
            </a:r>
            <a:endParaRPr lang="zh-TW" altLang="en-US" sz="2400" dirty="0"/>
          </a:p>
        </p:txBody>
      </p:sp>
      <p:sp>
        <p:nvSpPr>
          <p:cNvPr id="34" name="TextBox 648 34"/>
          <p:cNvSpPr txBox="1"/>
          <p:nvPr/>
        </p:nvSpPr>
        <p:spPr>
          <a:xfrm>
            <a:off x="509894" y="156811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10</a:t>
            </a:r>
            <a:endParaRPr lang="zh-TW" altLang="en-US" sz="2400" dirty="0"/>
          </a:p>
        </p:txBody>
      </p:sp>
      <p:sp>
        <p:nvSpPr>
          <p:cNvPr id="35" name="TextBox 648 35"/>
          <p:cNvSpPr txBox="1"/>
          <p:nvPr/>
        </p:nvSpPr>
        <p:spPr>
          <a:xfrm>
            <a:off x="1102757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30</a:t>
            </a:r>
            <a:endParaRPr lang="zh-TW" altLang="en-US" sz="2400" dirty="0"/>
          </a:p>
        </p:txBody>
      </p:sp>
      <p:sp>
        <p:nvSpPr>
          <p:cNvPr id="36" name="TextBox 648 36"/>
          <p:cNvSpPr txBox="1"/>
          <p:nvPr/>
        </p:nvSpPr>
        <p:spPr>
          <a:xfrm>
            <a:off x="1687303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40</a:t>
            </a:r>
            <a:endParaRPr lang="zh-TW" altLang="en-US" sz="2400" dirty="0"/>
          </a:p>
        </p:txBody>
      </p:sp>
      <p:sp>
        <p:nvSpPr>
          <p:cNvPr id="37" name="TextBox 648 37"/>
          <p:cNvSpPr txBox="1"/>
          <p:nvPr/>
        </p:nvSpPr>
        <p:spPr>
          <a:xfrm>
            <a:off x="2253198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50</a:t>
            </a:r>
            <a:endParaRPr lang="zh-TW" altLang="en-US" sz="2400" dirty="0"/>
          </a:p>
        </p:txBody>
      </p:sp>
      <p:sp>
        <p:nvSpPr>
          <p:cNvPr id="38" name="TextBox 648 38"/>
          <p:cNvSpPr txBox="1"/>
          <p:nvPr/>
        </p:nvSpPr>
        <p:spPr>
          <a:xfrm>
            <a:off x="2839068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60</a:t>
            </a:r>
            <a:endParaRPr lang="zh-TW" altLang="en-US" sz="2400" dirty="0"/>
          </a:p>
        </p:txBody>
      </p:sp>
      <p:sp>
        <p:nvSpPr>
          <p:cNvPr id="39" name="TextBox 648 39"/>
          <p:cNvSpPr txBox="1"/>
          <p:nvPr/>
        </p:nvSpPr>
        <p:spPr>
          <a:xfrm>
            <a:off x="3418072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70</a:t>
            </a:r>
            <a:endParaRPr lang="zh-TW" altLang="en-US" sz="2400" dirty="0"/>
          </a:p>
        </p:txBody>
      </p:sp>
      <p:sp>
        <p:nvSpPr>
          <p:cNvPr id="40" name="TextBox 648 40"/>
          <p:cNvSpPr txBox="1"/>
          <p:nvPr/>
        </p:nvSpPr>
        <p:spPr>
          <a:xfrm>
            <a:off x="3997076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80</a:t>
            </a:r>
            <a:endParaRPr lang="zh-TW" altLang="en-US" sz="2400" dirty="0"/>
          </a:p>
        </p:txBody>
      </p:sp>
      <p:sp>
        <p:nvSpPr>
          <p:cNvPr id="41" name="TextBox 648 41"/>
          <p:cNvSpPr txBox="1"/>
          <p:nvPr/>
        </p:nvSpPr>
        <p:spPr>
          <a:xfrm>
            <a:off x="4559847" y="4694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90</a:t>
            </a:r>
            <a:endParaRPr lang="zh-TW" altLang="en-US" sz="2400" dirty="0"/>
          </a:p>
        </p:txBody>
      </p:sp>
      <p:sp>
        <p:nvSpPr>
          <p:cNvPr id="42" name="TextBox 648 42"/>
          <p:cNvSpPr txBox="1"/>
          <p:nvPr/>
        </p:nvSpPr>
        <p:spPr>
          <a:xfrm>
            <a:off x="5039190" y="4694200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100</a:t>
            </a:r>
            <a:endParaRPr lang="zh-TW" altLang="en-US" sz="2400" dirty="0"/>
          </a:p>
        </p:txBody>
      </p:sp>
      <p:cxnSp>
        <p:nvCxnSpPr>
          <p:cNvPr id="58" name="Straight 648 58"/>
          <p:cNvCxnSpPr/>
          <p:nvPr/>
        </p:nvCxnSpPr>
        <p:spPr>
          <a:xfrm>
            <a:off x="964293" y="4662478"/>
            <a:ext cx="471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648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57" y="4592511"/>
            <a:ext cx="102070" cy="139935"/>
          </a:xfrm>
          <a:prstGeom prst="rect">
            <a:avLst/>
          </a:prstGeom>
        </p:spPr>
      </p:pic>
      <p:cxnSp>
        <p:nvCxnSpPr>
          <p:cNvPr id="60" name="Straight 648 60"/>
          <p:cNvCxnSpPr/>
          <p:nvPr/>
        </p:nvCxnSpPr>
        <p:spPr>
          <a:xfrm>
            <a:off x="1072293" y="4662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648 61"/>
          <p:cNvCxnSpPr/>
          <p:nvPr/>
        </p:nvCxnSpPr>
        <p:spPr>
          <a:xfrm>
            <a:off x="1240978" y="466247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圓角矩形圖說文字 76"/>
          <p:cNvSpPr/>
          <p:nvPr/>
        </p:nvSpPr>
        <p:spPr>
          <a:xfrm>
            <a:off x="5748129" y="1358463"/>
            <a:ext cx="3358653" cy="1080120"/>
          </a:xfrm>
          <a:prstGeom prst="wedgeRoundRectCallout">
            <a:avLst>
              <a:gd name="adj1" fmla="val -87085"/>
              <a:gd name="adj2" fmla="val 42803"/>
              <a:gd name="adj3" fmla="val 16667"/>
            </a:avLst>
          </a:prstGeom>
          <a:solidFill>
            <a:srgbClr val="E4F5FD"/>
          </a:solidFill>
          <a:ln w="12700">
            <a:solidFill>
              <a:srgbClr val="7EA7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文字方塊 77"/>
          <p:cNvSpPr txBox="1"/>
          <p:nvPr/>
        </p:nvSpPr>
        <p:spPr>
          <a:xfrm>
            <a:off x="5685522" y="1421470"/>
            <a:ext cx="3539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（</a:t>
            </a:r>
            <a:r>
              <a:rPr lang="en-US" altLang="zh-TW" sz="2800" dirty="0"/>
              <a:t>85 ,</a:t>
            </a:r>
            <a:r>
              <a:rPr lang="en-US" altLang="zh-TW" sz="2800" i="1" dirty="0"/>
              <a:t> </a:t>
            </a:r>
            <a:r>
              <a:rPr lang="en-US" altLang="zh-TW" sz="2800" dirty="0"/>
              <a:t>8</a:t>
            </a:r>
            <a:r>
              <a:rPr lang="zh-TW" altLang="en-US" sz="2800" dirty="0"/>
              <a:t>）表示</a:t>
            </a:r>
            <a:r>
              <a:rPr lang="zh-TW" altLang="en-US" sz="2800" dirty="0" smtClean="0"/>
              <a:t>成績在 </a:t>
            </a:r>
            <a:r>
              <a:rPr lang="en-US" altLang="zh-TW" sz="2800" dirty="0" smtClean="0"/>
              <a:t>80</a:t>
            </a:r>
            <a:r>
              <a:rPr lang="zh-TW" altLang="en-US" sz="2800" dirty="0" smtClean="0"/>
              <a:t>～</a:t>
            </a:r>
            <a:r>
              <a:rPr lang="en-US" altLang="zh-TW" sz="2800" dirty="0" smtClean="0"/>
              <a:t>90</a:t>
            </a:r>
            <a:r>
              <a:rPr lang="zh-TW" altLang="en-US" sz="2800" dirty="0" smtClean="0"/>
              <a:t>分</a:t>
            </a:r>
            <a:r>
              <a:rPr lang="zh-TW" altLang="en-US" sz="2800" dirty="0"/>
              <a:t>這組</a:t>
            </a:r>
            <a:r>
              <a:rPr lang="zh-TW" altLang="en-US" sz="2800" dirty="0" smtClean="0"/>
              <a:t>有</a:t>
            </a:r>
            <a:r>
              <a:rPr lang="en-US" altLang="zh-TW" sz="2800" dirty="0" smtClean="0"/>
              <a:t>8</a:t>
            </a:r>
            <a:r>
              <a:rPr lang="zh-TW" altLang="en-US" sz="2800" dirty="0" smtClean="0"/>
              <a:t>人</a:t>
            </a:r>
            <a:endParaRPr lang="zh-TW" altLang="en-US" sz="2800" spc="-150" dirty="0"/>
          </a:p>
        </p:txBody>
      </p:sp>
      <p:grpSp>
        <p:nvGrpSpPr>
          <p:cNvPr id="86" name="群組 85"/>
          <p:cNvGrpSpPr/>
          <p:nvPr/>
        </p:nvGrpSpPr>
        <p:grpSpPr>
          <a:xfrm>
            <a:off x="1596505" y="2315550"/>
            <a:ext cx="3563785" cy="2112528"/>
            <a:chOff x="1596505" y="2315550"/>
            <a:chExt cx="3563785" cy="2112528"/>
          </a:xfrm>
        </p:grpSpPr>
        <p:cxnSp>
          <p:nvCxnSpPr>
            <p:cNvPr id="71" name="Straight 648 71"/>
            <p:cNvCxnSpPr/>
            <p:nvPr/>
          </p:nvCxnSpPr>
          <p:spPr>
            <a:xfrm flipV="1">
              <a:off x="1650505" y="4089245"/>
              <a:ext cx="578211" cy="28483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648 72"/>
            <p:cNvCxnSpPr/>
            <p:nvPr/>
          </p:nvCxnSpPr>
          <p:spPr>
            <a:xfrm flipV="1">
              <a:off x="2228716" y="3800846"/>
              <a:ext cx="577921" cy="2883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648 73"/>
            <p:cNvCxnSpPr/>
            <p:nvPr/>
          </p:nvCxnSpPr>
          <p:spPr>
            <a:xfrm flipV="1">
              <a:off x="2806637" y="2660117"/>
              <a:ext cx="569656" cy="114072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648 74"/>
            <p:cNvCxnSpPr/>
            <p:nvPr/>
          </p:nvCxnSpPr>
          <p:spPr>
            <a:xfrm>
              <a:off x="3376293" y="2660117"/>
              <a:ext cx="577446" cy="28172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648 75"/>
            <p:cNvCxnSpPr/>
            <p:nvPr/>
          </p:nvCxnSpPr>
          <p:spPr>
            <a:xfrm flipV="1">
              <a:off x="3953739" y="2369550"/>
              <a:ext cx="567882" cy="5722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648 76"/>
            <p:cNvCxnSpPr/>
            <p:nvPr/>
          </p:nvCxnSpPr>
          <p:spPr>
            <a:xfrm>
              <a:off x="4521621" y="2369550"/>
              <a:ext cx="584669" cy="14312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48 64"/>
            <p:cNvSpPr/>
            <p:nvPr/>
          </p:nvSpPr>
          <p:spPr>
            <a:xfrm>
              <a:off x="1596505" y="4320078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Oval 648 65"/>
            <p:cNvSpPr/>
            <p:nvPr/>
          </p:nvSpPr>
          <p:spPr>
            <a:xfrm>
              <a:off x="2174716" y="4035245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Oval 648 66"/>
            <p:cNvSpPr/>
            <p:nvPr/>
          </p:nvSpPr>
          <p:spPr>
            <a:xfrm>
              <a:off x="2752637" y="374684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Oval 648 67"/>
            <p:cNvSpPr/>
            <p:nvPr/>
          </p:nvSpPr>
          <p:spPr>
            <a:xfrm>
              <a:off x="3322293" y="2606117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Oval 648 68"/>
            <p:cNvSpPr/>
            <p:nvPr/>
          </p:nvSpPr>
          <p:spPr>
            <a:xfrm>
              <a:off x="3899739" y="2887842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Oval 648 70"/>
            <p:cNvSpPr/>
            <p:nvPr/>
          </p:nvSpPr>
          <p:spPr>
            <a:xfrm>
              <a:off x="5052290" y="374684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Oval 648 69"/>
            <p:cNvSpPr/>
            <p:nvPr/>
          </p:nvSpPr>
          <p:spPr>
            <a:xfrm>
              <a:off x="4467621" y="23155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0" name="矩形 79"/>
          <p:cNvSpPr/>
          <p:nvPr/>
        </p:nvSpPr>
        <p:spPr>
          <a:xfrm>
            <a:off x="5838809" y="2636912"/>
            <a:ext cx="30963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latin typeface="DFYuanStd-W5"/>
              </a:rPr>
              <a:t>製作次數分配</a:t>
            </a:r>
            <a:r>
              <a:rPr lang="zh-TW" altLang="en-US" sz="2800" dirty="0" smtClean="0">
                <a:solidFill>
                  <a:srgbClr val="000000"/>
                </a:solidFill>
                <a:latin typeface="DFYuanStd-W5"/>
              </a:rPr>
              <a:t>折線</a:t>
            </a:r>
            <a:endParaRPr lang="en-US" altLang="zh-TW" sz="2800" dirty="0" smtClean="0">
              <a:solidFill>
                <a:srgbClr val="000000"/>
              </a:solidFill>
              <a:latin typeface="DFYuanStd-W5"/>
            </a:endParaRPr>
          </a:p>
          <a:p>
            <a:r>
              <a:rPr lang="zh-TW" altLang="en-US" sz="2800" dirty="0" smtClean="0">
                <a:solidFill>
                  <a:srgbClr val="000000"/>
                </a:solidFill>
                <a:latin typeface="DFYuanStd-W5"/>
              </a:rPr>
              <a:t>圖時</a:t>
            </a:r>
            <a:r>
              <a:rPr lang="zh-TW" altLang="en-US" sz="2800" dirty="0">
                <a:solidFill>
                  <a:srgbClr val="000000"/>
                </a:solidFill>
                <a:latin typeface="DFYuanStd-W5"/>
              </a:rPr>
              <a:t>，以各組的</a:t>
            </a:r>
            <a:r>
              <a:rPr lang="zh-TW" altLang="en-US" sz="2800" dirty="0" smtClean="0">
                <a:solidFill>
                  <a:srgbClr val="00B0F0"/>
                </a:solidFill>
                <a:latin typeface="DFYuanStd-W5"/>
              </a:rPr>
              <a:t>組</a:t>
            </a:r>
            <a:endParaRPr lang="en-US" altLang="zh-TW" sz="2800" dirty="0" smtClean="0">
              <a:solidFill>
                <a:srgbClr val="00B0F0"/>
              </a:solidFill>
              <a:latin typeface="DFYuanStd-W5"/>
            </a:endParaRPr>
          </a:p>
          <a:p>
            <a:r>
              <a:rPr lang="zh-TW" altLang="en-US" sz="2800" dirty="0" smtClean="0">
                <a:solidFill>
                  <a:srgbClr val="00B0F0"/>
                </a:solidFill>
                <a:latin typeface="DFYuanStd-W5"/>
              </a:rPr>
              <a:t>中點</a:t>
            </a:r>
            <a:r>
              <a:rPr lang="zh-TW" altLang="en-US" sz="2800" dirty="0" smtClean="0">
                <a:solidFill>
                  <a:srgbClr val="000000"/>
                </a:solidFill>
                <a:latin typeface="DFYuanStd-W5"/>
              </a:rPr>
              <a:t>來取</a:t>
            </a:r>
            <a:r>
              <a:rPr lang="zh-TW" altLang="en-US" sz="2800" dirty="0">
                <a:solidFill>
                  <a:srgbClr val="000000"/>
                </a:solidFill>
                <a:latin typeface="DFYuanStd-W5"/>
              </a:rPr>
              <a:t>折點。</a:t>
            </a:r>
            <a:endParaRPr lang="zh-TW" altLang="en-US" sz="2800" dirty="0"/>
          </a:p>
        </p:txBody>
      </p:sp>
      <p:sp>
        <p:nvSpPr>
          <p:cNvPr id="85" name="Text 648 2"/>
          <p:cNvSpPr txBox="1">
            <a:spLocks/>
          </p:cNvSpPr>
          <p:nvPr/>
        </p:nvSpPr>
        <p:spPr>
          <a:xfrm>
            <a:off x="538857" y="5608970"/>
            <a:ext cx="7921575" cy="120299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由</a:t>
            </a:r>
            <a:r>
              <a:rPr lang="zh-TW" altLang="en-US" dirty="0">
                <a:solidFill>
                  <a:schemeClr val="tx1"/>
                </a:solidFill>
              </a:rPr>
              <a:t>上圖中可知，</a:t>
            </a:r>
            <a:r>
              <a:rPr lang="en-US" altLang="zh-TW" dirty="0" smtClean="0">
                <a:solidFill>
                  <a:schemeClr val="tx1"/>
                </a:solidFill>
              </a:rPr>
              <a:t>80</a:t>
            </a:r>
            <a:r>
              <a:rPr lang="zh-TW" altLang="en-US" dirty="0" smtClean="0">
                <a:solidFill>
                  <a:schemeClr val="tx1"/>
                </a:solidFill>
              </a:rPr>
              <a:t>～</a:t>
            </a:r>
            <a:r>
              <a:rPr lang="en-US" altLang="zh-TW" dirty="0" smtClean="0">
                <a:solidFill>
                  <a:schemeClr val="tx1"/>
                </a:solidFill>
              </a:rPr>
              <a:t>90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這一組的</a:t>
            </a:r>
            <a:r>
              <a:rPr lang="zh-TW" altLang="en-US" dirty="0" smtClean="0">
                <a:solidFill>
                  <a:schemeClr val="tx1"/>
                </a:solidFill>
              </a:rPr>
              <a:t>人數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最多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TW" dirty="0" smtClean="0">
                <a:solidFill>
                  <a:schemeClr val="tx1"/>
                </a:solidFill>
              </a:rPr>
              <a:t>30</a:t>
            </a:r>
            <a:r>
              <a:rPr lang="zh-TW" altLang="en-US" dirty="0">
                <a:solidFill>
                  <a:schemeClr val="tx1"/>
                </a:solidFill>
              </a:rPr>
              <a:t>～</a:t>
            </a:r>
            <a:r>
              <a:rPr lang="en-US" altLang="zh-TW" dirty="0" smtClean="0">
                <a:solidFill>
                  <a:schemeClr val="tx1"/>
                </a:solidFill>
              </a:rPr>
              <a:t>40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這一組的人數最少。</a:t>
            </a:r>
          </a:p>
        </p:txBody>
      </p:sp>
      <p:sp>
        <p:nvSpPr>
          <p:cNvPr id="7" name="矩形 6"/>
          <p:cNvSpPr/>
          <p:nvPr/>
        </p:nvSpPr>
        <p:spPr>
          <a:xfrm>
            <a:off x="975636" y="5077949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dirty="0">
                <a:latin typeface="DFYuanStd-W5"/>
              </a:rPr>
              <a:t>七年四班數學成績次數分配折線圖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898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>
          <a:xfrm>
            <a:off x="538857" y="909712"/>
            <a:ext cx="7921575" cy="1295152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若將直方圖和折線圖畫在一起，可以看出它們的對應關係，如下圖：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175</a:t>
            </a:r>
            <a:endParaRPr lang="zh-TW" altLang="en-US" dirty="0"/>
          </a:p>
        </p:txBody>
      </p:sp>
      <p:graphicFrame>
        <p:nvGraphicFramePr>
          <p:cNvPr id="4" name="Table 583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35902"/>
              </p:ext>
            </p:extLst>
          </p:nvPr>
        </p:nvGraphicFramePr>
        <p:xfrm>
          <a:off x="2411760" y="2204864"/>
          <a:ext cx="4608000" cy="315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</a:tblGrid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596" y="5498409"/>
            <a:ext cx="926567" cy="243569"/>
          </a:xfrm>
          <a:prstGeom prst="rect">
            <a:avLst/>
          </a:prstGeom>
        </p:spPr>
      </p:pic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8" y="2113037"/>
            <a:ext cx="268678" cy="951675"/>
          </a:xfrm>
          <a:prstGeom prst="rect">
            <a:avLst/>
          </a:prstGeom>
        </p:spPr>
      </p:pic>
      <p:grpSp>
        <p:nvGrpSpPr>
          <p:cNvPr id="7" name="群組 6"/>
          <p:cNvGrpSpPr/>
          <p:nvPr/>
        </p:nvGrpSpPr>
        <p:grpSpPr>
          <a:xfrm>
            <a:off x="1849361" y="2204864"/>
            <a:ext cx="5175628" cy="3646163"/>
            <a:chOff x="2497433" y="2269646"/>
            <a:chExt cx="5175628" cy="3646163"/>
          </a:xfrm>
        </p:grpSpPr>
        <p:cxnSp>
          <p:nvCxnSpPr>
            <p:cNvPr id="8" name="Straight 583 14"/>
            <p:cNvCxnSpPr/>
            <p:nvPr/>
          </p:nvCxnSpPr>
          <p:spPr>
            <a:xfrm>
              <a:off x="3059832" y="2269646"/>
              <a:ext cx="0" cy="314341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583 19"/>
            <p:cNvCxnSpPr/>
            <p:nvPr/>
          </p:nvCxnSpPr>
          <p:spPr>
            <a:xfrm>
              <a:off x="2951832" y="255626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583 19"/>
            <p:cNvCxnSpPr/>
            <p:nvPr/>
          </p:nvCxnSpPr>
          <p:spPr>
            <a:xfrm>
              <a:off x="2951832" y="3129494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583 19"/>
            <p:cNvCxnSpPr/>
            <p:nvPr/>
          </p:nvCxnSpPr>
          <p:spPr>
            <a:xfrm>
              <a:off x="2951832" y="3702726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583 19"/>
            <p:cNvCxnSpPr/>
            <p:nvPr/>
          </p:nvCxnSpPr>
          <p:spPr>
            <a:xfrm>
              <a:off x="2951832" y="4275958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583 19"/>
            <p:cNvCxnSpPr/>
            <p:nvPr/>
          </p:nvCxnSpPr>
          <p:spPr>
            <a:xfrm>
              <a:off x="2951832" y="4849190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583 19"/>
            <p:cNvCxnSpPr/>
            <p:nvPr/>
          </p:nvCxnSpPr>
          <p:spPr>
            <a:xfrm rot="5400000">
              <a:off x="3293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583 19"/>
            <p:cNvCxnSpPr/>
            <p:nvPr/>
          </p:nvCxnSpPr>
          <p:spPr>
            <a:xfrm rot="5400000">
              <a:off x="3869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583 19"/>
            <p:cNvCxnSpPr/>
            <p:nvPr/>
          </p:nvCxnSpPr>
          <p:spPr>
            <a:xfrm rot="5400000">
              <a:off x="4445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583 19"/>
            <p:cNvCxnSpPr/>
            <p:nvPr/>
          </p:nvCxnSpPr>
          <p:spPr>
            <a:xfrm rot="5400000">
              <a:off x="5021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583 19"/>
            <p:cNvCxnSpPr/>
            <p:nvPr/>
          </p:nvCxnSpPr>
          <p:spPr>
            <a:xfrm rot="5400000">
              <a:off x="5597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583 19"/>
            <p:cNvCxnSpPr/>
            <p:nvPr/>
          </p:nvCxnSpPr>
          <p:spPr>
            <a:xfrm rot="5400000">
              <a:off x="6173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583 19"/>
            <p:cNvCxnSpPr/>
            <p:nvPr/>
          </p:nvCxnSpPr>
          <p:spPr>
            <a:xfrm rot="5400000">
              <a:off x="6749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583 19"/>
            <p:cNvCxnSpPr/>
            <p:nvPr/>
          </p:nvCxnSpPr>
          <p:spPr>
            <a:xfrm rot="5400000">
              <a:off x="7325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矩形 21"/>
            <p:cNvSpPr/>
            <p:nvPr/>
          </p:nvSpPr>
          <p:spPr>
            <a:xfrm>
              <a:off x="3347832" y="5141427"/>
              <a:ext cx="573232" cy="280993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3" name="Straight 583 19"/>
            <p:cNvCxnSpPr/>
            <p:nvPr/>
          </p:nvCxnSpPr>
          <p:spPr>
            <a:xfrm>
              <a:off x="3347832" y="5141427"/>
              <a:ext cx="0" cy="28099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583 19"/>
            <p:cNvCxnSpPr/>
            <p:nvPr/>
          </p:nvCxnSpPr>
          <p:spPr>
            <a:xfrm rot="5400000">
              <a:off x="3634448" y="4848171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>
              <a:off x="3923715" y="4849190"/>
              <a:ext cx="573232" cy="573231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6" name="Straight 583 19"/>
            <p:cNvCxnSpPr/>
            <p:nvPr/>
          </p:nvCxnSpPr>
          <p:spPr>
            <a:xfrm>
              <a:off x="3923715" y="484919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583 19"/>
            <p:cNvCxnSpPr/>
            <p:nvPr/>
          </p:nvCxnSpPr>
          <p:spPr>
            <a:xfrm rot="5400000">
              <a:off x="4210331" y="4562574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>
              <a:off x="4502600" y="4567870"/>
              <a:ext cx="573232" cy="854550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651322" y="517293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0</a:t>
              </a:r>
              <a:endParaRPr lang="zh-TW" altLang="en-US" sz="2400" dirty="0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2651322" y="461835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2</a:t>
              </a:r>
              <a:endParaRPr lang="zh-TW" altLang="en-US" sz="2400" dirty="0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2651322" y="4045125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4</a:t>
              </a:r>
              <a:endParaRPr lang="zh-TW" altLang="en-US" sz="2400" dirty="0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2651322" y="3470954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6</a:t>
              </a:r>
              <a:endParaRPr lang="zh-TW" altLang="en-US" sz="2400" dirty="0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2651322" y="290129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8</a:t>
              </a:r>
              <a:endParaRPr lang="zh-TW" altLang="en-US" sz="2400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497433" y="232805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10</a:t>
              </a:r>
              <a:endParaRPr lang="zh-TW" altLang="en-US" sz="2400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3090296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30</a:t>
              </a:r>
              <a:endParaRPr lang="zh-TW" altLang="en-US" sz="2400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3674842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40</a:t>
              </a:r>
              <a:endParaRPr lang="zh-TW" altLang="en-US" sz="2400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4240737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50</a:t>
              </a:r>
              <a:endParaRPr lang="zh-TW" altLang="en-US" sz="2400" dirty="0"/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4826607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60</a:t>
              </a:r>
              <a:endParaRPr lang="zh-TW" altLang="en-US" sz="2400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5405611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70</a:t>
              </a:r>
              <a:endParaRPr lang="zh-TW" altLang="en-US" sz="2400" dirty="0"/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5984615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80</a:t>
              </a:r>
              <a:endParaRPr lang="zh-TW" altLang="en-US" sz="2400" dirty="0"/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6547386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90</a:t>
              </a:r>
              <a:endParaRPr lang="zh-TW" altLang="en-US" sz="2400" dirty="0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026729" y="5454144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100</a:t>
              </a:r>
              <a:endParaRPr lang="zh-TW" altLang="en-US" sz="2400" dirty="0"/>
            </a:p>
          </p:txBody>
        </p:sp>
        <p:sp>
          <p:nvSpPr>
            <p:cNvPr id="43" name="矩形 42"/>
            <p:cNvSpPr/>
            <p:nvPr/>
          </p:nvSpPr>
          <p:spPr>
            <a:xfrm>
              <a:off x="5078600" y="3418019"/>
              <a:ext cx="573232" cy="1995043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矩形 43"/>
            <p:cNvSpPr/>
            <p:nvPr/>
          </p:nvSpPr>
          <p:spPr>
            <a:xfrm>
              <a:off x="5654600" y="3701786"/>
              <a:ext cx="573232" cy="1720634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矩形 44"/>
            <p:cNvSpPr/>
            <p:nvPr/>
          </p:nvSpPr>
          <p:spPr>
            <a:xfrm>
              <a:off x="6230600" y="3132088"/>
              <a:ext cx="573232" cy="2290332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6806600" y="4567870"/>
              <a:ext cx="573232" cy="854550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Straight 583 19"/>
            <p:cNvCxnSpPr/>
            <p:nvPr/>
          </p:nvCxnSpPr>
          <p:spPr>
            <a:xfrm>
              <a:off x="4499715" y="4562103"/>
              <a:ext cx="0" cy="8603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583 19"/>
            <p:cNvCxnSpPr/>
            <p:nvPr/>
          </p:nvCxnSpPr>
          <p:spPr>
            <a:xfrm>
              <a:off x="5651832" y="3408659"/>
              <a:ext cx="0" cy="2013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583 19"/>
            <p:cNvCxnSpPr/>
            <p:nvPr/>
          </p:nvCxnSpPr>
          <p:spPr>
            <a:xfrm>
              <a:off x="6227832" y="3129494"/>
              <a:ext cx="0" cy="22929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583 19"/>
            <p:cNvCxnSpPr/>
            <p:nvPr/>
          </p:nvCxnSpPr>
          <p:spPr>
            <a:xfrm>
              <a:off x="6803832" y="3129494"/>
              <a:ext cx="0" cy="22929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583 19"/>
            <p:cNvCxnSpPr/>
            <p:nvPr/>
          </p:nvCxnSpPr>
          <p:spPr>
            <a:xfrm>
              <a:off x="7379832" y="4562103"/>
              <a:ext cx="0" cy="8603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583 19"/>
            <p:cNvCxnSpPr/>
            <p:nvPr/>
          </p:nvCxnSpPr>
          <p:spPr>
            <a:xfrm>
              <a:off x="5075832" y="3408659"/>
              <a:ext cx="0" cy="2013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583 19"/>
            <p:cNvCxnSpPr/>
            <p:nvPr/>
          </p:nvCxnSpPr>
          <p:spPr>
            <a:xfrm rot="5400000">
              <a:off x="4789216" y="427680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583 19"/>
            <p:cNvCxnSpPr/>
            <p:nvPr/>
          </p:nvCxnSpPr>
          <p:spPr>
            <a:xfrm rot="5400000">
              <a:off x="5365216" y="3131403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583 19"/>
            <p:cNvCxnSpPr/>
            <p:nvPr/>
          </p:nvCxnSpPr>
          <p:spPr>
            <a:xfrm rot="5400000">
              <a:off x="5941216" y="341517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583 19"/>
            <p:cNvCxnSpPr/>
            <p:nvPr/>
          </p:nvCxnSpPr>
          <p:spPr>
            <a:xfrm rot="5400000">
              <a:off x="6517216" y="2845472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583 19"/>
            <p:cNvCxnSpPr/>
            <p:nvPr/>
          </p:nvCxnSpPr>
          <p:spPr>
            <a:xfrm rot="5400000">
              <a:off x="7093216" y="427680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583 12"/>
            <p:cNvCxnSpPr/>
            <p:nvPr/>
          </p:nvCxnSpPr>
          <p:spPr>
            <a:xfrm>
              <a:off x="2951832" y="5422422"/>
              <a:ext cx="471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6596" y="5352455"/>
              <a:ext cx="102070" cy="139935"/>
            </a:xfrm>
            <a:prstGeom prst="rect">
              <a:avLst/>
            </a:prstGeom>
          </p:spPr>
        </p:pic>
        <p:cxnSp>
          <p:nvCxnSpPr>
            <p:cNvPr id="60" name="Straight 583 19"/>
            <p:cNvCxnSpPr/>
            <p:nvPr/>
          </p:nvCxnSpPr>
          <p:spPr>
            <a:xfrm>
              <a:off x="3059832" y="5422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583 19"/>
            <p:cNvCxnSpPr/>
            <p:nvPr/>
          </p:nvCxnSpPr>
          <p:spPr>
            <a:xfrm>
              <a:off x="3228517" y="5422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群組 62"/>
          <p:cNvGrpSpPr/>
          <p:nvPr/>
        </p:nvGrpSpPr>
        <p:grpSpPr>
          <a:xfrm>
            <a:off x="2928268" y="3010898"/>
            <a:ext cx="3563785" cy="2112528"/>
            <a:chOff x="1596505" y="2315550"/>
            <a:chExt cx="3563785" cy="2112528"/>
          </a:xfrm>
        </p:grpSpPr>
        <p:cxnSp>
          <p:nvCxnSpPr>
            <p:cNvPr id="64" name="Straight 648 71"/>
            <p:cNvCxnSpPr/>
            <p:nvPr/>
          </p:nvCxnSpPr>
          <p:spPr>
            <a:xfrm flipV="1">
              <a:off x="1650505" y="4089245"/>
              <a:ext cx="578211" cy="28483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648 72"/>
            <p:cNvCxnSpPr/>
            <p:nvPr/>
          </p:nvCxnSpPr>
          <p:spPr>
            <a:xfrm flipV="1">
              <a:off x="2228716" y="3800846"/>
              <a:ext cx="577921" cy="2883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648 73"/>
            <p:cNvCxnSpPr/>
            <p:nvPr/>
          </p:nvCxnSpPr>
          <p:spPr>
            <a:xfrm flipV="1">
              <a:off x="2806637" y="2660117"/>
              <a:ext cx="569656" cy="114072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648 74"/>
            <p:cNvCxnSpPr/>
            <p:nvPr/>
          </p:nvCxnSpPr>
          <p:spPr>
            <a:xfrm>
              <a:off x="3376293" y="2660117"/>
              <a:ext cx="577446" cy="28172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648 75"/>
            <p:cNvCxnSpPr/>
            <p:nvPr/>
          </p:nvCxnSpPr>
          <p:spPr>
            <a:xfrm flipV="1">
              <a:off x="3953739" y="2369550"/>
              <a:ext cx="567882" cy="5722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648 76"/>
            <p:cNvCxnSpPr/>
            <p:nvPr/>
          </p:nvCxnSpPr>
          <p:spPr>
            <a:xfrm>
              <a:off x="4521621" y="2369550"/>
              <a:ext cx="584669" cy="14312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48 64"/>
            <p:cNvSpPr/>
            <p:nvPr/>
          </p:nvSpPr>
          <p:spPr>
            <a:xfrm>
              <a:off x="1596505" y="4320078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Oval 648 65"/>
            <p:cNvSpPr/>
            <p:nvPr/>
          </p:nvSpPr>
          <p:spPr>
            <a:xfrm>
              <a:off x="2174716" y="4035245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Oval 648 66"/>
            <p:cNvSpPr/>
            <p:nvPr/>
          </p:nvSpPr>
          <p:spPr>
            <a:xfrm>
              <a:off x="2752637" y="374684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Oval 648 67"/>
            <p:cNvSpPr/>
            <p:nvPr/>
          </p:nvSpPr>
          <p:spPr>
            <a:xfrm>
              <a:off x="3322293" y="2606117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Oval 648 68"/>
            <p:cNvSpPr/>
            <p:nvPr/>
          </p:nvSpPr>
          <p:spPr>
            <a:xfrm>
              <a:off x="3899739" y="2887842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Oval 648 70"/>
            <p:cNvSpPr/>
            <p:nvPr/>
          </p:nvSpPr>
          <p:spPr>
            <a:xfrm>
              <a:off x="5052290" y="374684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Oval 648 69"/>
            <p:cNvSpPr/>
            <p:nvPr/>
          </p:nvSpPr>
          <p:spPr>
            <a:xfrm>
              <a:off x="4467621" y="23155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2" name="矩形 61"/>
          <p:cNvSpPr/>
          <p:nvPr/>
        </p:nvSpPr>
        <p:spPr>
          <a:xfrm>
            <a:off x="2837516" y="5764033"/>
            <a:ext cx="3877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dirty="0">
                <a:latin typeface="DFYuanStd-W5"/>
              </a:rPr>
              <a:t>七年四班數學成績次數</a:t>
            </a:r>
            <a:r>
              <a:rPr lang="zh-TW" altLang="en-US" sz="2400" dirty="0" smtClean="0">
                <a:latin typeface="DFYuanStd-W5"/>
              </a:rPr>
              <a:t>分配</a:t>
            </a:r>
            <a:endParaRPr lang="en-US" altLang="zh-TW" sz="2400" dirty="0" smtClean="0">
              <a:latin typeface="DFYuanStd-W5"/>
            </a:endParaRPr>
          </a:p>
          <a:p>
            <a:pPr algn="ctr"/>
            <a:r>
              <a:rPr lang="zh-TW" altLang="en-US" sz="2400" dirty="0" smtClean="0">
                <a:latin typeface="DFYuanStd-W5"/>
              </a:rPr>
              <a:t>直</a:t>
            </a:r>
            <a:r>
              <a:rPr lang="zh-TW" altLang="en-US" sz="2400" dirty="0">
                <a:latin typeface="DFYuanStd-W5"/>
              </a:rPr>
              <a:t>方圖與折線圖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61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569 3"/>
          <p:cNvSpPr>
            <a:spLocks noGrp="1"/>
          </p:cNvSpPr>
          <p:nvPr>
            <p:ph type="body" sz="quarter" idx="10"/>
          </p:nvPr>
        </p:nvSpPr>
        <p:spPr>
          <a:xfrm>
            <a:off x="250825" y="908719"/>
            <a:ext cx="4753223" cy="1154802"/>
          </a:xfrm>
        </p:spPr>
        <p:txBody>
          <a:bodyPr/>
          <a:lstStyle/>
          <a:p>
            <a:r>
              <a:rPr lang="zh-TW" altLang="en-US" dirty="0"/>
              <a:t>右表為</a:t>
            </a:r>
            <a:r>
              <a:rPr lang="zh-TW" altLang="en-US" u="sng" dirty="0"/>
              <a:t>珮茹</a:t>
            </a:r>
            <a:r>
              <a:rPr lang="zh-TW" altLang="en-US" dirty="0"/>
              <a:t>班上同學</a:t>
            </a:r>
            <a:r>
              <a:rPr lang="zh-TW" altLang="en-US" dirty="0" smtClean="0"/>
              <a:t>體重</a:t>
            </a:r>
            <a:endParaRPr lang="en-US" altLang="zh-TW" dirty="0" smtClean="0"/>
          </a:p>
          <a:p>
            <a:r>
              <a:rPr lang="zh-TW" altLang="en-US" dirty="0" smtClean="0"/>
              <a:t>的</a:t>
            </a:r>
            <a:r>
              <a:rPr lang="zh-TW" altLang="en-US" dirty="0"/>
              <a:t>次數</a:t>
            </a:r>
            <a:r>
              <a:rPr lang="zh-TW" altLang="en-US" dirty="0" smtClean="0"/>
              <a:t>分配表</a:t>
            </a:r>
            <a:r>
              <a:rPr lang="zh-TW" altLang="en-US" dirty="0"/>
              <a:t>，繪製該</a:t>
            </a:r>
            <a:r>
              <a:rPr lang="zh-TW" altLang="en-US" dirty="0" smtClean="0"/>
              <a:t>班</a:t>
            </a:r>
            <a:endParaRPr lang="en-US" altLang="zh-TW" dirty="0" smtClean="0"/>
          </a:p>
          <a:p>
            <a:r>
              <a:rPr lang="zh-TW" altLang="en-US" dirty="0" smtClean="0"/>
              <a:t>體重</a:t>
            </a:r>
            <a:r>
              <a:rPr lang="zh-TW" altLang="en-US" dirty="0"/>
              <a:t>次數分配直方圖與體</a:t>
            </a:r>
          </a:p>
          <a:p>
            <a:r>
              <a:rPr lang="zh-TW" altLang="en-US" dirty="0"/>
              <a:t>重次數分配折線圖。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34" name="圖片 569 34" descr="poButto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90280" y="4235470"/>
            <a:ext cx="519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Rectangle 569 64"/>
          <p:cNvSpPr/>
          <p:nvPr/>
        </p:nvSpPr>
        <p:spPr>
          <a:xfrm>
            <a:off x="140900" y="3048597"/>
            <a:ext cx="52769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</a:t>
            </a:r>
          </a:p>
        </p:txBody>
      </p:sp>
      <p:sp>
        <p:nvSpPr>
          <p:cNvPr id="2" name="Text 569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175</a:t>
            </a:r>
            <a:endParaRPr lang="zh-TW" altLang="en-US" dirty="0"/>
          </a:p>
        </p:txBody>
      </p:sp>
      <p:graphicFrame>
        <p:nvGraphicFramePr>
          <p:cNvPr id="12" name="Table 569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79605"/>
              </p:ext>
            </p:extLst>
          </p:nvPr>
        </p:nvGraphicFramePr>
        <p:xfrm>
          <a:off x="5148064" y="980728"/>
          <a:ext cx="387096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880"/>
                <a:gridCol w="1783080"/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體重（公斤）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次數（人）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合計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7" name="Text 569 27"/>
          <p:cNvSpPr txBox="1">
            <a:spLocks/>
          </p:cNvSpPr>
          <p:nvPr/>
        </p:nvSpPr>
        <p:spPr>
          <a:xfrm>
            <a:off x="5034987" y="459006"/>
            <a:ext cx="4249167" cy="5774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u="sng" dirty="0"/>
              <a:t>珮茹</a:t>
            </a:r>
            <a:r>
              <a:rPr lang="zh-TW" altLang="en-US" sz="2400" dirty="0"/>
              <a:t>班上同學體重次數分配表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28" name="Table 569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287231"/>
              </p:ext>
            </p:extLst>
          </p:nvPr>
        </p:nvGraphicFramePr>
        <p:xfrm>
          <a:off x="1578987" y="3140968"/>
          <a:ext cx="3456000" cy="28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</a:tblGrid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" name="Picture 569 30" descr="畫面剪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86" y="3010158"/>
            <a:ext cx="268678" cy="951675"/>
          </a:xfrm>
          <a:prstGeom prst="rect">
            <a:avLst/>
          </a:prstGeom>
        </p:spPr>
      </p:pic>
      <p:cxnSp>
        <p:nvCxnSpPr>
          <p:cNvPr id="32" name="Straight 569 32"/>
          <p:cNvCxnSpPr/>
          <p:nvPr/>
        </p:nvCxnSpPr>
        <p:spPr>
          <a:xfrm>
            <a:off x="1578987" y="3140968"/>
            <a:ext cx="0" cy="28568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569 33"/>
          <p:cNvCxnSpPr/>
          <p:nvPr/>
        </p:nvCxnSpPr>
        <p:spPr>
          <a:xfrm>
            <a:off x="1470987" y="314096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569 35"/>
          <p:cNvCxnSpPr/>
          <p:nvPr/>
        </p:nvCxnSpPr>
        <p:spPr>
          <a:xfrm>
            <a:off x="1470987" y="3714200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569 36"/>
          <p:cNvCxnSpPr/>
          <p:nvPr/>
        </p:nvCxnSpPr>
        <p:spPr>
          <a:xfrm>
            <a:off x="1470987" y="4287432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569 37"/>
          <p:cNvCxnSpPr/>
          <p:nvPr/>
        </p:nvCxnSpPr>
        <p:spPr>
          <a:xfrm>
            <a:off x="1470987" y="4860664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569 38"/>
          <p:cNvCxnSpPr/>
          <p:nvPr/>
        </p:nvCxnSpPr>
        <p:spPr>
          <a:xfrm>
            <a:off x="1470987" y="5433896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569 39"/>
          <p:cNvCxnSpPr/>
          <p:nvPr/>
        </p:nvCxnSpPr>
        <p:spPr>
          <a:xfrm rot="5400000">
            <a:off x="1812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569 40"/>
          <p:cNvCxnSpPr/>
          <p:nvPr/>
        </p:nvCxnSpPr>
        <p:spPr>
          <a:xfrm rot="5400000">
            <a:off x="2388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569 41"/>
          <p:cNvCxnSpPr/>
          <p:nvPr/>
        </p:nvCxnSpPr>
        <p:spPr>
          <a:xfrm rot="5400000">
            <a:off x="2964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569 42"/>
          <p:cNvCxnSpPr/>
          <p:nvPr/>
        </p:nvCxnSpPr>
        <p:spPr>
          <a:xfrm rot="5400000">
            <a:off x="3540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569 43"/>
          <p:cNvCxnSpPr/>
          <p:nvPr/>
        </p:nvCxnSpPr>
        <p:spPr>
          <a:xfrm rot="5400000">
            <a:off x="4116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569 44"/>
          <p:cNvCxnSpPr/>
          <p:nvPr/>
        </p:nvCxnSpPr>
        <p:spPr>
          <a:xfrm rot="5400000">
            <a:off x="4692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69 54"/>
          <p:cNvSpPr txBox="1"/>
          <p:nvPr/>
        </p:nvSpPr>
        <p:spPr>
          <a:xfrm>
            <a:off x="1170477" y="57576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0</a:t>
            </a:r>
            <a:endParaRPr lang="zh-TW" altLang="en-US" sz="2400" dirty="0"/>
          </a:p>
        </p:txBody>
      </p:sp>
      <p:sp>
        <p:nvSpPr>
          <p:cNvPr id="55" name="TextBox 569 55"/>
          <p:cNvSpPr txBox="1"/>
          <p:nvPr/>
        </p:nvSpPr>
        <p:spPr>
          <a:xfrm>
            <a:off x="1170477" y="52030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2</a:t>
            </a:r>
            <a:endParaRPr lang="zh-TW" altLang="en-US" sz="2400" dirty="0"/>
          </a:p>
        </p:txBody>
      </p:sp>
      <p:sp>
        <p:nvSpPr>
          <p:cNvPr id="56" name="TextBox 569 56"/>
          <p:cNvSpPr txBox="1"/>
          <p:nvPr/>
        </p:nvSpPr>
        <p:spPr>
          <a:xfrm>
            <a:off x="1170477" y="46298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4</a:t>
            </a:r>
            <a:endParaRPr lang="zh-TW" altLang="en-US" sz="2400" dirty="0"/>
          </a:p>
        </p:txBody>
      </p:sp>
      <p:sp>
        <p:nvSpPr>
          <p:cNvPr id="57" name="TextBox 569 57"/>
          <p:cNvSpPr txBox="1"/>
          <p:nvPr/>
        </p:nvSpPr>
        <p:spPr>
          <a:xfrm>
            <a:off x="1170477" y="40556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</a:t>
            </a:r>
            <a:endParaRPr lang="zh-TW" altLang="en-US" sz="2400" dirty="0"/>
          </a:p>
        </p:txBody>
      </p:sp>
      <p:sp>
        <p:nvSpPr>
          <p:cNvPr id="58" name="TextBox 569 58"/>
          <p:cNvSpPr txBox="1"/>
          <p:nvPr/>
        </p:nvSpPr>
        <p:spPr>
          <a:xfrm>
            <a:off x="1170477" y="34859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8</a:t>
            </a:r>
            <a:endParaRPr lang="zh-TW" altLang="en-US" sz="2400" dirty="0"/>
          </a:p>
        </p:txBody>
      </p:sp>
      <p:sp>
        <p:nvSpPr>
          <p:cNvPr id="59" name="TextBox 569 59"/>
          <p:cNvSpPr txBox="1"/>
          <p:nvPr/>
        </p:nvSpPr>
        <p:spPr>
          <a:xfrm>
            <a:off x="1016588" y="291276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10</a:t>
            </a:r>
            <a:endParaRPr lang="zh-TW" altLang="en-US" sz="2400" dirty="0"/>
          </a:p>
        </p:txBody>
      </p:sp>
      <p:sp>
        <p:nvSpPr>
          <p:cNvPr id="60" name="TextBox 569 60"/>
          <p:cNvSpPr txBox="1"/>
          <p:nvPr/>
        </p:nvSpPr>
        <p:spPr>
          <a:xfrm>
            <a:off x="1609451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45</a:t>
            </a:r>
            <a:endParaRPr lang="zh-TW" altLang="en-US" sz="2400" dirty="0"/>
          </a:p>
        </p:txBody>
      </p:sp>
      <p:sp>
        <p:nvSpPr>
          <p:cNvPr id="61" name="TextBox 569 61"/>
          <p:cNvSpPr txBox="1"/>
          <p:nvPr/>
        </p:nvSpPr>
        <p:spPr>
          <a:xfrm>
            <a:off x="2193997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50</a:t>
            </a:r>
            <a:endParaRPr lang="zh-TW" altLang="en-US" sz="2400" dirty="0"/>
          </a:p>
        </p:txBody>
      </p:sp>
      <p:sp>
        <p:nvSpPr>
          <p:cNvPr id="62" name="TextBox 569 62"/>
          <p:cNvSpPr txBox="1"/>
          <p:nvPr/>
        </p:nvSpPr>
        <p:spPr>
          <a:xfrm>
            <a:off x="2759892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55</a:t>
            </a:r>
            <a:endParaRPr lang="zh-TW" altLang="en-US" sz="2400" dirty="0"/>
          </a:p>
        </p:txBody>
      </p:sp>
      <p:sp>
        <p:nvSpPr>
          <p:cNvPr id="63" name="TextBox 569 63"/>
          <p:cNvSpPr txBox="1"/>
          <p:nvPr/>
        </p:nvSpPr>
        <p:spPr>
          <a:xfrm>
            <a:off x="3345762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60</a:t>
            </a:r>
            <a:endParaRPr lang="zh-TW" altLang="en-US" sz="2400" dirty="0"/>
          </a:p>
        </p:txBody>
      </p:sp>
      <p:sp>
        <p:nvSpPr>
          <p:cNvPr id="65" name="TextBox 569 65"/>
          <p:cNvSpPr txBox="1"/>
          <p:nvPr/>
        </p:nvSpPr>
        <p:spPr>
          <a:xfrm>
            <a:off x="3924766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65</a:t>
            </a:r>
            <a:endParaRPr lang="zh-TW" altLang="en-US" sz="2400" dirty="0"/>
          </a:p>
        </p:txBody>
      </p:sp>
      <p:sp>
        <p:nvSpPr>
          <p:cNvPr id="66" name="TextBox 569 66"/>
          <p:cNvSpPr txBox="1"/>
          <p:nvPr/>
        </p:nvSpPr>
        <p:spPr>
          <a:xfrm>
            <a:off x="4503770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70</a:t>
            </a:r>
            <a:endParaRPr lang="zh-TW" altLang="en-US" sz="2400" dirty="0"/>
          </a:p>
        </p:txBody>
      </p:sp>
      <p:cxnSp>
        <p:nvCxnSpPr>
          <p:cNvPr id="84" name="Straight 569 84"/>
          <p:cNvCxnSpPr/>
          <p:nvPr/>
        </p:nvCxnSpPr>
        <p:spPr>
          <a:xfrm>
            <a:off x="1470987" y="6007128"/>
            <a:ext cx="3568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Picture 569 8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751" y="5937161"/>
            <a:ext cx="102070" cy="139935"/>
          </a:xfrm>
          <a:prstGeom prst="rect">
            <a:avLst/>
          </a:prstGeom>
        </p:spPr>
      </p:pic>
      <p:cxnSp>
        <p:nvCxnSpPr>
          <p:cNvPr id="86" name="Straight 569 86"/>
          <p:cNvCxnSpPr/>
          <p:nvPr/>
        </p:nvCxnSpPr>
        <p:spPr>
          <a:xfrm>
            <a:off x="1578987" y="6007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569 87"/>
          <p:cNvCxnSpPr/>
          <p:nvPr/>
        </p:nvCxnSpPr>
        <p:spPr>
          <a:xfrm>
            <a:off x="1747672" y="6007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569 93"/>
          <p:cNvGrpSpPr/>
          <p:nvPr/>
        </p:nvGrpSpPr>
        <p:grpSpPr>
          <a:xfrm>
            <a:off x="1866987" y="5146809"/>
            <a:ext cx="575883" cy="860319"/>
            <a:chOff x="1866987" y="5146809"/>
            <a:chExt cx="575883" cy="860319"/>
          </a:xfrm>
        </p:grpSpPr>
        <p:sp>
          <p:nvSpPr>
            <p:cNvPr id="47" name="矩形 46"/>
            <p:cNvSpPr/>
            <p:nvPr/>
          </p:nvSpPr>
          <p:spPr>
            <a:xfrm>
              <a:off x="1866987" y="5146809"/>
              <a:ext cx="573232" cy="860317"/>
            </a:xfrm>
            <a:prstGeom prst="rect">
              <a:avLst/>
            </a:prstGeom>
            <a:solidFill>
              <a:srgbClr val="FBD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Straight 583 19"/>
            <p:cNvCxnSpPr/>
            <p:nvPr/>
          </p:nvCxnSpPr>
          <p:spPr>
            <a:xfrm>
              <a:off x="1866987" y="5146809"/>
              <a:ext cx="0" cy="860319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583 19"/>
            <p:cNvCxnSpPr/>
            <p:nvPr/>
          </p:nvCxnSpPr>
          <p:spPr>
            <a:xfrm rot="5400000">
              <a:off x="2153603" y="4860193"/>
              <a:ext cx="0" cy="573232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583 19"/>
            <p:cNvCxnSpPr/>
            <p:nvPr/>
          </p:nvCxnSpPr>
          <p:spPr>
            <a:xfrm>
              <a:off x="2442870" y="5146809"/>
              <a:ext cx="0" cy="860319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569 9" descr="畫面剪輯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65" y="6135935"/>
            <a:ext cx="1039539" cy="241364"/>
          </a:xfrm>
          <a:prstGeom prst="rect">
            <a:avLst/>
          </a:prstGeom>
        </p:spPr>
      </p:pic>
      <p:sp>
        <p:nvSpPr>
          <p:cNvPr id="90" name="Text 569 90"/>
          <p:cNvSpPr txBox="1">
            <a:spLocks/>
          </p:cNvSpPr>
          <p:nvPr/>
        </p:nvSpPr>
        <p:spPr>
          <a:xfrm>
            <a:off x="795486" y="6396732"/>
            <a:ext cx="4917727" cy="5774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400" u="sng" dirty="0"/>
              <a:t>珮茹</a:t>
            </a:r>
            <a:r>
              <a:rPr lang="zh-TW" altLang="en-US" sz="2400" dirty="0"/>
              <a:t>班上同學體重次數分配直方圖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91" name="Picture 569 9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435156"/>
            <a:ext cx="11715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7" name="Group 569 97"/>
          <p:cNvGrpSpPr/>
          <p:nvPr/>
        </p:nvGrpSpPr>
        <p:grpSpPr>
          <a:xfrm>
            <a:off x="2442870" y="3429000"/>
            <a:ext cx="576000" cy="2578128"/>
            <a:chOff x="2442870" y="3429000"/>
            <a:chExt cx="576000" cy="2578128"/>
          </a:xfrm>
        </p:grpSpPr>
        <p:sp>
          <p:nvSpPr>
            <p:cNvPr id="50" name="矩形 49"/>
            <p:cNvSpPr/>
            <p:nvPr/>
          </p:nvSpPr>
          <p:spPr>
            <a:xfrm>
              <a:off x="2442870" y="3429000"/>
              <a:ext cx="573232" cy="2578127"/>
            </a:xfrm>
            <a:prstGeom prst="rect">
              <a:avLst/>
            </a:prstGeom>
            <a:solidFill>
              <a:srgbClr val="FBD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Straight 583 19"/>
            <p:cNvCxnSpPr/>
            <p:nvPr/>
          </p:nvCxnSpPr>
          <p:spPr>
            <a:xfrm rot="5400000">
              <a:off x="2729486" y="3142384"/>
              <a:ext cx="0" cy="573232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583 19"/>
            <p:cNvCxnSpPr/>
            <p:nvPr/>
          </p:nvCxnSpPr>
          <p:spPr>
            <a:xfrm>
              <a:off x="3018870" y="3429000"/>
              <a:ext cx="0" cy="2578128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583 19"/>
            <p:cNvCxnSpPr/>
            <p:nvPr/>
          </p:nvCxnSpPr>
          <p:spPr>
            <a:xfrm>
              <a:off x="2442870" y="3429000"/>
              <a:ext cx="0" cy="2578128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569 98"/>
          <p:cNvGrpSpPr/>
          <p:nvPr/>
        </p:nvGrpSpPr>
        <p:grpSpPr>
          <a:xfrm>
            <a:off x="3021638" y="3429000"/>
            <a:ext cx="576000" cy="2578128"/>
            <a:chOff x="2442870" y="3429000"/>
            <a:chExt cx="576000" cy="2578128"/>
          </a:xfrm>
        </p:grpSpPr>
        <p:sp>
          <p:nvSpPr>
            <p:cNvPr id="99" name="矩形 98"/>
            <p:cNvSpPr/>
            <p:nvPr/>
          </p:nvSpPr>
          <p:spPr>
            <a:xfrm>
              <a:off x="2442870" y="3429000"/>
              <a:ext cx="573232" cy="2578127"/>
            </a:xfrm>
            <a:prstGeom prst="rect">
              <a:avLst/>
            </a:prstGeom>
            <a:solidFill>
              <a:srgbClr val="FBD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0" name="Straight 583 19"/>
            <p:cNvCxnSpPr/>
            <p:nvPr/>
          </p:nvCxnSpPr>
          <p:spPr>
            <a:xfrm rot="5400000">
              <a:off x="2729486" y="3142384"/>
              <a:ext cx="0" cy="573232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583 19"/>
            <p:cNvCxnSpPr/>
            <p:nvPr/>
          </p:nvCxnSpPr>
          <p:spPr>
            <a:xfrm>
              <a:off x="3018870" y="3429000"/>
              <a:ext cx="0" cy="2578128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583 19"/>
            <p:cNvCxnSpPr/>
            <p:nvPr/>
          </p:nvCxnSpPr>
          <p:spPr>
            <a:xfrm>
              <a:off x="2442870" y="3429000"/>
              <a:ext cx="0" cy="2578128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569 105"/>
          <p:cNvGrpSpPr/>
          <p:nvPr/>
        </p:nvGrpSpPr>
        <p:grpSpPr>
          <a:xfrm>
            <a:off x="3597755" y="4569368"/>
            <a:ext cx="573232" cy="1437760"/>
            <a:chOff x="3597755" y="4569368"/>
            <a:chExt cx="573232" cy="1437760"/>
          </a:xfrm>
        </p:grpSpPr>
        <p:sp>
          <p:nvSpPr>
            <p:cNvPr id="69" name="矩形 68"/>
            <p:cNvSpPr/>
            <p:nvPr/>
          </p:nvSpPr>
          <p:spPr>
            <a:xfrm>
              <a:off x="3597755" y="4574525"/>
              <a:ext cx="573232" cy="1432603"/>
            </a:xfrm>
            <a:prstGeom prst="rect">
              <a:avLst/>
            </a:prstGeom>
            <a:solidFill>
              <a:srgbClr val="FBD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4" name="Straight 583 19"/>
            <p:cNvCxnSpPr/>
            <p:nvPr/>
          </p:nvCxnSpPr>
          <p:spPr>
            <a:xfrm>
              <a:off x="4170987" y="4569368"/>
              <a:ext cx="0" cy="1437760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583 19"/>
            <p:cNvCxnSpPr/>
            <p:nvPr/>
          </p:nvCxnSpPr>
          <p:spPr>
            <a:xfrm rot="5400000">
              <a:off x="3884371" y="4287909"/>
              <a:ext cx="0" cy="573232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583 19"/>
            <p:cNvCxnSpPr/>
            <p:nvPr/>
          </p:nvCxnSpPr>
          <p:spPr>
            <a:xfrm>
              <a:off x="3597755" y="4569368"/>
              <a:ext cx="0" cy="1437760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569 108"/>
          <p:cNvGrpSpPr/>
          <p:nvPr/>
        </p:nvGrpSpPr>
        <p:grpSpPr>
          <a:xfrm>
            <a:off x="4173755" y="4856130"/>
            <a:ext cx="573232" cy="1150998"/>
            <a:chOff x="4173755" y="4856130"/>
            <a:chExt cx="573232" cy="1150998"/>
          </a:xfrm>
        </p:grpSpPr>
        <p:sp>
          <p:nvSpPr>
            <p:cNvPr id="70" name="矩形 69"/>
            <p:cNvSpPr/>
            <p:nvPr/>
          </p:nvSpPr>
          <p:spPr>
            <a:xfrm>
              <a:off x="4173755" y="4856130"/>
              <a:ext cx="573232" cy="1150996"/>
            </a:xfrm>
            <a:prstGeom prst="rect">
              <a:avLst/>
            </a:prstGeom>
            <a:solidFill>
              <a:srgbClr val="FBD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1" name="Straight 583 19"/>
            <p:cNvCxnSpPr/>
            <p:nvPr/>
          </p:nvCxnSpPr>
          <p:spPr>
            <a:xfrm rot="5400000">
              <a:off x="4460371" y="4569514"/>
              <a:ext cx="0" cy="573232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583 19"/>
            <p:cNvCxnSpPr/>
            <p:nvPr/>
          </p:nvCxnSpPr>
          <p:spPr>
            <a:xfrm>
              <a:off x="4746987" y="4856130"/>
              <a:ext cx="0" cy="1150998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583 19"/>
            <p:cNvCxnSpPr/>
            <p:nvPr/>
          </p:nvCxnSpPr>
          <p:spPr>
            <a:xfrm>
              <a:off x="4173755" y="4856130"/>
              <a:ext cx="0" cy="1150998"/>
            </a:xfrm>
            <a:prstGeom prst="line">
              <a:avLst/>
            </a:prstGeom>
            <a:ln w="12700">
              <a:solidFill>
                <a:srgbClr val="EB01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569 67"/>
          <p:cNvSpPr/>
          <p:nvPr/>
        </p:nvSpPr>
        <p:spPr>
          <a:xfrm>
            <a:off x="5148064" y="3714200"/>
            <a:ext cx="3870000" cy="4571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94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650 3"/>
          <p:cNvSpPr>
            <a:spLocks noGrp="1"/>
          </p:cNvSpPr>
          <p:nvPr>
            <p:ph type="body" sz="quarter" idx="10"/>
          </p:nvPr>
        </p:nvSpPr>
        <p:spPr>
          <a:xfrm>
            <a:off x="250825" y="908719"/>
            <a:ext cx="4753223" cy="1154802"/>
          </a:xfrm>
        </p:spPr>
        <p:txBody>
          <a:bodyPr/>
          <a:lstStyle/>
          <a:p>
            <a:r>
              <a:rPr lang="zh-TW" altLang="en-US" dirty="0"/>
              <a:t>右表為</a:t>
            </a:r>
            <a:r>
              <a:rPr lang="zh-TW" altLang="en-US" u="sng" dirty="0"/>
              <a:t>珮茹</a:t>
            </a:r>
            <a:r>
              <a:rPr lang="zh-TW" altLang="en-US" dirty="0"/>
              <a:t>班上同學</a:t>
            </a:r>
            <a:r>
              <a:rPr lang="zh-TW" altLang="en-US" dirty="0" smtClean="0"/>
              <a:t>體重</a:t>
            </a:r>
            <a:endParaRPr lang="en-US" altLang="zh-TW" dirty="0" smtClean="0"/>
          </a:p>
          <a:p>
            <a:r>
              <a:rPr lang="zh-TW" altLang="en-US" dirty="0" smtClean="0"/>
              <a:t>的</a:t>
            </a:r>
            <a:r>
              <a:rPr lang="zh-TW" altLang="en-US" dirty="0"/>
              <a:t>次數</a:t>
            </a:r>
            <a:r>
              <a:rPr lang="zh-TW" altLang="en-US" dirty="0" smtClean="0"/>
              <a:t>分配表</a:t>
            </a:r>
            <a:r>
              <a:rPr lang="zh-TW" altLang="en-US" dirty="0"/>
              <a:t>，繪製該</a:t>
            </a:r>
            <a:r>
              <a:rPr lang="zh-TW" altLang="en-US" dirty="0" smtClean="0"/>
              <a:t>班</a:t>
            </a:r>
            <a:endParaRPr lang="en-US" altLang="zh-TW" dirty="0" smtClean="0"/>
          </a:p>
          <a:p>
            <a:r>
              <a:rPr lang="zh-TW" altLang="en-US" dirty="0" smtClean="0"/>
              <a:t>體重</a:t>
            </a:r>
            <a:r>
              <a:rPr lang="zh-TW" altLang="en-US" dirty="0"/>
              <a:t>次數分配直方圖與體</a:t>
            </a:r>
          </a:p>
          <a:p>
            <a:r>
              <a:rPr lang="zh-TW" altLang="en-US" dirty="0"/>
              <a:t>重次數分配折線圖。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34" name="圖片 650 34" descr="poButto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90280" y="4235470"/>
            <a:ext cx="519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Rectangle 650 64"/>
          <p:cNvSpPr/>
          <p:nvPr/>
        </p:nvSpPr>
        <p:spPr>
          <a:xfrm>
            <a:off x="140900" y="3048597"/>
            <a:ext cx="52769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</a:t>
            </a:r>
          </a:p>
        </p:txBody>
      </p:sp>
      <p:sp>
        <p:nvSpPr>
          <p:cNvPr id="2" name="Text 650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175</a:t>
            </a:r>
            <a:endParaRPr lang="zh-TW" altLang="en-US" dirty="0"/>
          </a:p>
        </p:txBody>
      </p:sp>
      <p:graphicFrame>
        <p:nvGraphicFramePr>
          <p:cNvPr id="12" name="Table 650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682764"/>
              </p:ext>
            </p:extLst>
          </p:nvPr>
        </p:nvGraphicFramePr>
        <p:xfrm>
          <a:off x="5148064" y="980728"/>
          <a:ext cx="387096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880"/>
                <a:gridCol w="1783080"/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體重（公斤）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次數（人）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合計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7" name="Text 650 27"/>
          <p:cNvSpPr txBox="1">
            <a:spLocks/>
          </p:cNvSpPr>
          <p:nvPr/>
        </p:nvSpPr>
        <p:spPr>
          <a:xfrm>
            <a:off x="5034987" y="459006"/>
            <a:ext cx="4249167" cy="5774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u="sng" dirty="0"/>
              <a:t>珮茹</a:t>
            </a:r>
            <a:r>
              <a:rPr lang="zh-TW" altLang="en-US" sz="2400" dirty="0"/>
              <a:t>班上同學體重次數分配表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96" name="Table 650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775364"/>
              </p:ext>
            </p:extLst>
          </p:nvPr>
        </p:nvGraphicFramePr>
        <p:xfrm>
          <a:off x="1578987" y="3140968"/>
          <a:ext cx="3456000" cy="28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</a:tblGrid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7" name="Picture 650 97" descr="畫面剪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86" y="3010158"/>
            <a:ext cx="268678" cy="951675"/>
          </a:xfrm>
          <a:prstGeom prst="rect">
            <a:avLst/>
          </a:prstGeom>
        </p:spPr>
      </p:pic>
      <p:cxnSp>
        <p:nvCxnSpPr>
          <p:cNvPr id="98" name="Straight 650 98"/>
          <p:cNvCxnSpPr/>
          <p:nvPr/>
        </p:nvCxnSpPr>
        <p:spPr>
          <a:xfrm>
            <a:off x="1578987" y="3140968"/>
            <a:ext cx="0" cy="28568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650 99"/>
          <p:cNvCxnSpPr/>
          <p:nvPr/>
        </p:nvCxnSpPr>
        <p:spPr>
          <a:xfrm>
            <a:off x="1470987" y="314096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650 100"/>
          <p:cNvCxnSpPr/>
          <p:nvPr/>
        </p:nvCxnSpPr>
        <p:spPr>
          <a:xfrm>
            <a:off x="1470987" y="3714200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650 101"/>
          <p:cNvCxnSpPr/>
          <p:nvPr/>
        </p:nvCxnSpPr>
        <p:spPr>
          <a:xfrm>
            <a:off x="1470987" y="4287432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650 102"/>
          <p:cNvCxnSpPr/>
          <p:nvPr/>
        </p:nvCxnSpPr>
        <p:spPr>
          <a:xfrm>
            <a:off x="1470987" y="4860664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650 103"/>
          <p:cNvCxnSpPr/>
          <p:nvPr/>
        </p:nvCxnSpPr>
        <p:spPr>
          <a:xfrm>
            <a:off x="1470987" y="5433896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650 104"/>
          <p:cNvCxnSpPr/>
          <p:nvPr/>
        </p:nvCxnSpPr>
        <p:spPr>
          <a:xfrm rot="5400000">
            <a:off x="1812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650 105"/>
          <p:cNvCxnSpPr/>
          <p:nvPr/>
        </p:nvCxnSpPr>
        <p:spPr>
          <a:xfrm rot="5400000">
            <a:off x="2388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650 106"/>
          <p:cNvCxnSpPr/>
          <p:nvPr/>
        </p:nvCxnSpPr>
        <p:spPr>
          <a:xfrm rot="5400000">
            <a:off x="2964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650 107"/>
          <p:cNvCxnSpPr/>
          <p:nvPr/>
        </p:nvCxnSpPr>
        <p:spPr>
          <a:xfrm rot="5400000">
            <a:off x="3540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650 108"/>
          <p:cNvCxnSpPr/>
          <p:nvPr/>
        </p:nvCxnSpPr>
        <p:spPr>
          <a:xfrm rot="5400000">
            <a:off x="4116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650 109"/>
          <p:cNvCxnSpPr/>
          <p:nvPr/>
        </p:nvCxnSpPr>
        <p:spPr>
          <a:xfrm rot="5400000">
            <a:off x="4692987" y="6061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650 110"/>
          <p:cNvSpPr txBox="1"/>
          <p:nvPr/>
        </p:nvSpPr>
        <p:spPr>
          <a:xfrm>
            <a:off x="1170477" y="57576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0</a:t>
            </a:r>
            <a:endParaRPr lang="zh-TW" altLang="en-US" sz="2400" dirty="0"/>
          </a:p>
        </p:txBody>
      </p:sp>
      <p:sp>
        <p:nvSpPr>
          <p:cNvPr id="111" name="TextBox 650 111"/>
          <p:cNvSpPr txBox="1"/>
          <p:nvPr/>
        </p:nvSpPr>
        <p:spPr>
          <a:xfrm>
            <a:off x="1170477" y="52030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2</a:t>
            </a:r>
            <a:endParaRPr lang="zh-TW" altLang="en-US" sz="2400" dirty="0"/>
          </a:p>
        </p:txBody>
      </p:sp>
      <p:sp>
        <p:nvSpPr>
          <p:cNvPr id="112" name="TextBox 650 112"/>
          <p:cNvSpPr txBox="1"/>
          <p:nvPr/>
        </p:nvSpPr>
        <p:spPr>
          <a:xfrm>
            <a:off x="1170477" y="46298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4</a:t>
            </a:r>
            <a:endParaRPr lang="zh-TW" altLang="en-US" sz="2400" dirty="0"/>
          </a:p>
        </p:txBody>
      </p:sp>
      <p:sp>
        <p:nvSpPr>
          <p:cNvPr id="113" name="TextBox 650 113"/>
          <p:cNvSpPr txBox="1"/>
          <p:nvPr/>
        </p:nvSpPr>
        <p:spPr>
          <a:xfrm>
            <a:off x="1170477" y="40556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</a:t>
            </a:r>
            <a:endParaRPr lang="zh-TW" altLang="en-US" sz="2400" dirty="0"/>
          </a:p>
        </p:txBody>
      </p:sp>
      <p:sp>
        <p:nvSpPr>
          <p:cNvPr id="114" name="TextBox 650 114"/>
          <p:cNvSpPr txBox="1"/>
          <p:nvPr/>
        </p:nvSpPr>
        <p:spPr>
          <a:xfrm>
            <a:off x="1170477" y="34859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8</a:t>
            </a:r>
            <a:endParaRPr lang="zh-TW" altLang="en-US" sz="2400" dirty="0"/>
          </a:p>
        </p:txBody>
      </p:sp>
      <p:sp>
        <p:nvSpPr>
          <p:cNvPr id="115" name="TextBox 650 115"/>
          <p:cNvSpPr txBox="1"/>
          <p:nvPr/>
        </p:nvSpPr>
        <p:spPr>
          <a:xfrm>
            <a:off x="1016588" y="291276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10</a:t>
            </a:r>
            <a:endParaRPr lang="zh-TW" altLang="en-US" sz="2400" dirty="0"/>
          </a:p>
        </p:txBody>
      </p:sp>
      <p:sp>
        <p:nvSpPr>
          <p:cNvPr id="116" name="TextBox 650 116"/>
          <p:cNvSpPr txBox="1"/>
          <p:nvPr/>
        </p:nvSpPr>
        <p:spPr>
          <a:xfrm>
            <a:off x="1609451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45</a:t>
            </a:r>
            <a:endParaRPr lang="zh-TW" altLang="en-US" sz="2400" dirty="0"/>
          </a:p>
        </p:txBody>
      </p:sp>
      <p:sp>
        <p:nvSpPr>
          <p:cNvPr id="117" name="TextBox 650 117"/>
          <p:cNvSpPr txBox="1"/>
          <p:nvPr/>
        </p:nvSpPr>
        <p:spPr>
          <a:xfrm>
            <a:off x="2193997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50</a:t>
            </a:r>
            <a:endParaRPr lang="zh-TW" altLang="en-US" sz="2400" dirty="0"/>
          </a:p>
        </p:txBody>
      </p:sp>
      <p:sp>
        <p:nvSpPr>
          <p:cNvPr id="118" name="TextBox 650 118"/>
          <p:cNvSpPr txBox="1"/>
          <p:nvPr/>
        </p:nvSpPr>
        <p:spPr>
          <a:xfrm>
            <a:off x="2759892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55</a:t>
            </a:r>
            <a:endParaRPr lang="zh-TW" altLang="en-US" sz="2400" dirty="0"/>
          </a:p>
        </p:txBody>
      </p:sp>
      <p:sp>
        <p:nvSpPr>
          <p:cNvPr id="119" name="TextBox 650 119"/>
          <p:cNvSpPr txBox="1"/>
          <p:nvPr/>
        </p:nvSpPr>
        <p:spPr>
          <a:xfrm>
            <a:off x="3345762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60</a:t>
            </a:r>
            <a:endParaRPr lang="zh-TW" altLang="en-US" sz="2400" dirty="0"/>
          </a:p>
        </p:txBody>
      </p:sp>
      <p:sp>
        <p:nvSpPr>
          <p:cNvPr id="120" name="TextBox 650 120"/>
          <p:cNvSpPr txBox="1"/>
          <p:nvPr/>
        </p:nvSpPr>
        <p:spPr>
          <a:xfrm>
            <a:off x="3924766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65</a:t>
            </a:r>
            <a:endParaRPr lang="zh-TW" altLang="en-US" sz="2400" dirty="0"/>
          </a:p>
        </p:txBody>
      </p:sp>
      <p:sp>
        <p:nvSpPr>
          <p:cNvPr id="121" name="TextBox 650 121"/>
          <p:cNvSpPr txBox="1"/>
          <p:nvPr/>
        </p:nvSpPr>
        <p:spPr>
          <a:xfrm>
            <a:off x="4503770" y="60388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2400" dirty="0" smtClean="0"/>
              <a:t>70</a:t>
            </a:r>
            <a:endParaRPr lang="zh-TW" altLang="en-US" sz="2400" dirty="0"/>
          </a:p>
        </p:txBody>
      </p:sp>
      <p:cxnSp>
        <p:nvCxnSpPr>
          <p:cNvPr id="122" name="Straight 650 122"/>
          <p:cNvCxnSpPr/>
          <p:nvPr/>
        </p:nvCxnSpPr>
        <p:spPr>
          <a:xfrm>
            <a:off x="1470987" y="6007128"/>
            <a:ext cx="3568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" name="Picture 650 1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751" y="5937161"/>
            <a:ext cx="102070" cy="139935"/>
          </a:xfrm>
          <a:prstGeom prst="rect">
            <a:avLst/>
          </a:prstGeom>
        </p:spPr>
      </p:pic>
      <p:cxnSp>
        <p:nvCxnSpPr>
          <p:cNvPr id="124" name="Straight 650 124"/>
          <p:cNvCxnSpPr/>
          <p:nvPr/>
        </p:nvCxnSpPr>
        <p:spPr>
          <a:xfrm>
            <a:off x="1578987" y="6007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650 125"/>
          <p:cNvCxnSpPr/>
          <p:nvPr/>
        </p:nvCxnSpPr>
        <p:spPr>
          <a:xfrm>
            <a:off x="1747672" y="6007128"/>
            <a:ext cx="10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Picture 650 131" descr="畫面剪輯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65" y="6135935"/>
            <a:ext cx="1039539" cy="241364"/>
          </a:xfrm>
          <a:prstGeom prst="rect">
            <a:avLst/>
          </a:prstGeom>
        </p:spPr>
      </p:pic>
      <p:sp>
        <p:nvSpPr>
          <p:cNvPr id="132" name="Text 650 132"/>
          <p:cNvSpPr txBox="1">
            <a:spLocks/>
          </p:cNvSpPr>
          <p:nvPr/>
        </p:nvSpPr>
        <p:spPr>
          <a:xfrm>
            <a:off x="795486" y="6396732"/>
            <a:ext cx="4917727" cy="57740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400" u="sng" dirty="0"/>
              <a:t>珮茹</a:t>
            </a:r>
            <a:r>
              <a:rPr lang="zh-TW" altLang="en-US" sz="2400" dirty="0"/>
              <a:t>班上同學體重</a:t>
            </a:r>
            <a:r>
              <a:rPr lang="zh-TW" altLang="en-US" sz="2400" dirty="0" smtClean="0"/>
              <a:t>次數</a:t>
            </a:r>
            <a:r>
              <a:rPr lang="zh-TW" altLang="en-US" sz="2400" dirty="0"/>
              <a:t>分配折線圖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4" name="Straight 650 4"/>
          <p:cNvCxnSpPr/>
          <p:nvPr/>
        </p:nvCxnSpPr>
        <p:spPr>
          <a:xfrm flipV="1">
            <a:off x="2157638" y="3428998"/>
            <a:ext cx="571847" cy="17200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650 5"/>
          <p:cNvCxnSpPr/>
          <p:nvPr/>
        </p:nvCxnSpPr>
        <p:spPr>
          <a:xfrm flipV="1">
            <a:off x="2729485" y="3428998"/>
            <a:ext cx="57377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650 6"/>
          <p:cNvCxnSpPr/>
          <p:nvPr/>
        </p:nvCxnSpPr>
        <p:spPr>
          <a:xfrm>
            <a:off x="3303258" y="3428998"/>
            <a:ext cx="577450" cy="114037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650 7"/>
          <p:cNvCxnSpPr/>
          <p:nvPr/>
        </p:nvCxnSpPr>
        <p:spPr>
          <a:xfrm>
            <a:off x="3880708" y="4569368"/>
            <a:ext cx="580558" cy="2867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650 164"/>
          <p:cNvSpPr/>
          <p:nvPr/>
        </p:nvSpPr>
        <p:spPr>
          <a:xfrm>
            <a:off x="3840483" y="4531545"/>
            <a:ext cx="85007" cy="850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6" name="Oval 650 166"/>
          <p:cNvSpPr/>
          <p:nvPr/>
        </p:nvSpPr>
        <p:spPr>
          <a:xfrm>
            <a:off x="4416483" y="4813624"/>
            <a:ext cx="85007" cy="850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Oval 650 161"/>
          <p:cNvSpPr/>
          <p:nvPr/>
        </p:nvSpPr>
        <p:spPr>
          <a:xfrm>
            <a:off x="2686982" y="3385080"/>
            <a:ext cx="85007" cy="850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Oval 650 163"/>
          <p:cNvSpPr/>
          <p:nvPr/>
        </p:nvSpPr>
        <p:spPr>
          <a:xfrm>
            <a:off x="3260755" y="3385080"/>
            <a:ext cx="85007" cy="850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Oval 650 160"/>
          <p:cNvSpPr/>
          <p:nvPr/>
        </p:nvSpPr>
        <p:spPr>
          <a:xfrm>
            <a:off x="2112483" y="5104776"/>
            <a:ext cx="85007" cy="850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7" name="Picture 650 1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748" y="6428251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650 50"/>
          <p:cNvSpPr/>
          <p:nvPr/>
        </p:nvSpPr>
        <p:spPr>
          <a:xfrm>
            <a:off x="5148064" y="3714200"/>
            <a:ext cx="3870000" cy="4571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1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64" grpId="0" animBg="1"/>
      <p:bldP spid="164" grpId="1" animBg="1"/>
      <p:bldP spid="166" grpId="0" animBg="1"/>
      <p:bldP spid="166" grpId="1" animBg="1"/>
      <p:bldP spid="161" grpId="0" animBg="1"/>
      <p:bldP spid="161" grpId="1" animBg="1"/>
      <p:bldP spid="163" grpId="0" animBg="1"/>
      <p:bldP spid="163" grpId="1" animBg="1"/>
      <p:bldP spid="160" grpId="0" animBg="1"/>
      <p:bldP spid="1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566 7"/>
          <p:cNvSpPr txBox="1">
            <a:spLocks/>
          </p:cNvSpPr>
          <p:nvPr/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chemeClr val="bg1"/>
                </a:solidFill>
              </a:rPr>
              <a:t>171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364389"/>
              </p:ext>
            </p:extLst>
          </p:nvPr>
        </p:nvGraphicFramePr>
        <p:xfrm>
          <a:off x="211010" y="1184311"/>
          <a:ext cx="872198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693890"/>
                <a:gridCol w="693890"/>
                <a:gridCol w="693890"/>
                <a:gridCol w="693890"/>
                <a:gridCol w="693890"/>
                <a:gridCol w="693890"/>
                <a:gridCol w="693890"/>
                <a:gridCol w="693890"/>
                <a:gridCol w="693890"/>
                <a:gridCol w="693890"/>
              </a:tblGrid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成績（分）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3597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成績（分）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83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成績（分）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2504768" y="620688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dirty="0">
                <a:solidFill>
                  <a:schemeClr val="dk1"/>
                </a:solidFill>
              </a:rPr>
              <a:t>七年四班數學成績一覽表</a:t>
            </a:r>
          </a:p>
        </p:txBody>
      </p:sp>
      <p:sp>
        <p:nvSpPr>
          <p:cNvPr id="7" name="文字版面配置區 3"/>
          <p:cNvSpPr txBox="1">
            <a:spLocks/>
          </p:cNvSpPr>
          <p:nvPr/>
        </p:nvSpPr>
        <p:spPr>
          <a:xfrm>
            <a:off x="1691680" y="4581128"/>
            <a:ext cx="6696744" cy="20882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pc="-150" dirty="0">
                <a:solidFill>
                  <a:schemeClr val="tx1"/>
                </a:solidFill>
              </a:rPr>
              <a:t>將所有資料做適當的分組</a:t>
            </a:r>
            <a:r>
              <a:rPr lang="zh-TW" altLang="en-US" spc="-150" dirty="0" smtClean="0">
                <a:solidFill>
                  <a:schemeClr val="tx1"/>
                </a:solidFill>
              </a:rPr>
              <a:t>。</a:t>
            </a:r>
            <a:endParaRPr lang="en-US" altLang="zh-TW" spc="-150" dirty="0" smtClean="0">
              <a:solidFill>
                <a:schemeClr val="tx1"/>
              </a:solidFill>
            </a:endParaRPr>
          </a:p>
          <a:p>
            <a:r>
              <a:rPr lang="zh-TW" altLang="en-US" spc="-150" dirty="0" smtClean="0">
                <a:solidFill>
                  <a:schemeClr val="tx1"/>
                </a:solidFill>
              </a:rPr>
              <a:t>如上</a:t>
            </a:r>
            <a:r>
              <a:rPr lang="zh-TW" altLang="en-US" spc="-150" dirty="0">
                <a:solidFill>
                  <a:schemeClr val="tx1"/>
                </a:solidFill>
              </a:rPr>
              <a:t>表</a:t>
            </a:r>
            <a:r>
              <a:rPr lang="zh-TW" altLang="en-US" spc="-150" dirty="0" smtClean="0">
                <a:solidFill>
                  <a:schemeClr val="tx1"/>
                </a:solidFill>
              </a:rPr>
              <a:t>中，</a:t>
            </a:r>
            <a:r>
              <a:rPr lang="zh-TW" altLang="en-US" dirty="0" smtClean="0">
                <a:solidFill>
                  <a:schemeClr val="tx1"/>
                </a:solidFill>
              </a:rPr>
              <a:t>最低分是</a:t>
            </a:r>
            <a:r>
              <a:rPr lang="en-US" altLang="zh-TW" dirty="0" smtClean="0">
                <a:solidFill>
                  <a:schemeClr val="tx1"/>
                </a:solidFill>
              </a:rPr>
              <a:t>36</a:t>
            </a:r>
            <a:r>
              <a:rPr lang="zh-TW" altLang="en-US" dirty="0" smtClean="0">
                <a:solidFill>
                  <a:schemeClr val="tx1"/>
                </a:solidFill>
              </a:rPr>
              <a:t>分，最高分是</a:t>
            </a:r>
            <a:r>
              <a:rPr lang="en-US" altLang="zh-TW" dirty="0" smtClean="0">
                <a:solidFill>
                  <a:schemeClr val="tx1"/>
                </a:solidFill>
              </a:rPr>
              <a:t>100</a:t>
            </a:r>
            <a:r>
              <a:rPr lang="zh-TW" altLang="en-US" dirty="0" smtClean="0">
                <a:solidFill>
                  <a:schemeClr val="tx1"/>
                </a:solidFill>
              </a:rPr>
              <a:t>分，所以從</a:t>
            </a:r>
            <a:r>
              <a:rPr lang="en-US" altLang="zh-TW" dirty="0" smtClean="0">
                <a:solidFill>
                  <a:schemeClr val="tx1"/>
                </a:solidFill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開始，</a:t>
            </a:r>
            <a:r>
              <a:rPr lang="zh-TW" altLang="en-US" dirty="0" smtClean="0">
                <a:solidFill>
                  <a:schemeClr val="tx1"/>
                </a:solidFill>
              </a:rPr>
              <a:t>每</a:t>
            </a:r>
            <a:r>
              <a:rPr lang="en-US" altLang="zh-TW" dirty="0" smtClean="0">
                <a:solidFill>
                  <a:schemeClr val="tx1"/>
                </a:solidFill>
              </a:rPr>
              <a:t>10</a:t>
            </a:r>
            <a:r>
              <a:rPr lang="zh-TW" altLang="en-US" dirty="0" smtClean="0">
                <a:solidFill>
                  <a:schemeClr val="tx1"/>
                </a:solidFill>
              </a:rPr>
              <a:t>分為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一</a:t>
            </a:r>
            <a:r>
              <a:rPr lang="zh-TW" altLang="en-US" dirty="0">
                <a:solidFill>
                  <a:schemeClr val="tx1"/>
                </a:solidFill>
              </a:rPr>
              <a:t>組（稱為</a:t>
            </a:r>
            <a:r>
              <a:rPr lang="zh-TW" altLang="en-US" b="1" dirty="0" smtClean="0">
                <a:solidFill>
                  <a:srgbClr val="FF0000"/>
                </a:solidFill>
              </a:rPr>
              <a:t>組距</a:t>
            </a:r>
            <a:r>
              <a:rPr lang="zh-TW" altLang="en-US" dirty="0" smtClean="0">
                <a:solidFill>
                  <a:schemeClr val="tx1"/>
                </a:solidFill>
              </a:rPr>
              <a:t>是</a:t>
            </a:r>
            <a:r>
              <a:rPr lang="en-US" altLang="zh-TW" dirty="0" smtClean="0">
                <a:solidFill>
                  <a:schemeClr val="tx1"/>
                </a:solidFill>
              </a:rPr>
              <a:t>10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），分成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  <p:sp>
        <p:nvSpPr>
          <p:cNvPr id="8" name="文字版面配置區 3"/>
          <p:cNvSpPr txBox="1">
            <a:spLocks/>
          </p:cNvSpPr>
          <p:nvPr/>
        </p:nvSpPr>
        <p:spPr>
          <a:xfrm>
            <a:off x="251521" y="3990767"/>
            <a:ext cx="8784976" cy="59036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 smtClean="0"/>
              <a:t>        資料</a:t>
            </a:r>
            <a:r>
              <a:rPr lang="zh-TW" altLang="en-US" dirty="0"/>
              <a:t>整理的方法如下：</a:t>
            </a:r>
          </a:p>
        </p:txBody>
      </p:sp>
      <p:sp>
        <p:nvSpPr>
          <p:cNvPr id="9" name="Rectangle 535 21"/>
          <p:cNvSpPr/>
          <p:nvPr/>
        </p:nvSpPr>
        <p:spPr>
          <a:xfrm>
            <a:off x="251520" y="4581128"/>
            <a:ext cx="1715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B0F0"/>
                </a:solidFill>
              </a:rPr>
              <a:t>步驟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1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：</a:t>
            </a:r>
            <a:endParaRPr lang="en-US" altLang="zh-TW" sz="32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8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755576" y="5733256"/>
            <a:ext cx="5688632" cy="432048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版面配置區 3"/>
          <p:cNvSpPr txBox="1">
            <a:spLocks/>
          </p:cNvSpPr>
          <p:nvPr/>
        </p:nvSpPr>
        <p:spPr>
          <a:xfrm>
            <a:off x="2160000" y="620688"/>
            <a:ext cx="6984000" cy="334228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</a:rPr>
              <a:t>～</a:t>
            </a:r>
            <a:r>
              <a:rPr lang="en-US" altLang="zh-TW" dirty="0" smtClean="0">
                <a:solidFill>
                  <a:schemeClr val="tx1"/>
                </a:solidFill>
              </a:rPr>
              <a:t>40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：成績</a:t>
            </a:r>
            <a:r>
              <a:rPr lang="zh-TW" altLang="en-US" dirty="0" smtClean="0">
                <a:solidFill>
                  <a:schemeClr val="tx1"/>
                </a:solidFill>
              </a:rPr>
              <a:t>在</a:t>
            </a:r>
            <a:r>
              <a:rPr lang="en-US" altLang="zh-TW" dirty="0" smtClean="0">
                <a:solidFill>
                  <a:schemeClr val="tx1"/>
                </a:solidFill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以上（</a:t>
            </a:r>
            <a:r>
              <a:rPr lang="zh-TW" altLang="en-US" dirty="0" smtClean="0">
                <a:solidFill>
                  <a:schemeClr val="tx1"/>
                </a:solidFill>
              </a:rPr>
              <a:t>含</a:t>
            </a:r>
            <a:r>
              <a:rPr lang="en-US" altLang="zh-TW" dirty="0" smtClean="0">
                <a:solidFill>
                  <a:schemeClr val="tx1"/>
                </a:solidFill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</a:rPr>
              <a:t>分）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且未達</a:t>
            </a:r>
            <a:r>
              <a:rPr lang="en-US" altLang="zh-TW" dirty="0" smtClean="0">
                <a:solidFill>
                  <a:schemeClr val="tx1"/>
                </a:solidFill>
              </a:rPr>
              <a:t>40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（不</a:t>
            </a:r>
            <a:r>
              <a:rPr lang="zh-TW" altLang="en-US" dirty="0" smtClean="0">
                <a:solidFill>
                  <a:schemeClr val="tx1"/>
                </a:solidFill>
              </a:rPr>
              <a:t>含</a:t>
            </a:r>
            <a:r>
              <a:rPr lang="en-US" altLang="zh-TW" dirty="0" smtClean="0">
                <a:solidFill>
                  <a:schemeClr val="tx1"/>
                </a:solidFill>
              </a:rPr>
              <a:t>40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）。</a:t>
            </a:r>
          </a:p>
          <a:p>
            <a:r>
              <a:rPr lang="en-US" altLang="zh-TW" spc="-150" dirty="0" smtClean="0">
                <a:solidFill>
                  <a:schemeClr val="tx1"/>
                </a:solidFill>
              </a:rPr>
              <a:t>30</a:t>
            </a:r>
            <a:r>
              <a:rPr lang="zh-TW" altLang="en-US" spc="-150" dirty="0" smtClean="0">
                <a:solidFill>
                  <a:schemeClr val="tx1"/>
                </a:solidFill>
              </a:rPr>
              <a:t>分為</a:t>
            </a:r>
            <a:r>
              <a:rPr lang="zh-TW" altLang="en-US" spc="-150" dirty="0">
                <a:solidFill>
                  <a:schemeClr val="tx1"/>
                </a:solidFill>
              </a:rPr>
              <a:t>該組的下限，</a:t>
            </a:r>
            <a:r>
              <a:rPr lang="en-US" altLang="zh-TW" spc="-150" dirty="0" smtClean="0">
                <a:solidFill>
                  <a:schemeClr val="tx1"/>
                </a:solidFill>
              </a:rPr>
              <a:t>40</a:t>
            </a:r>
            <a:r>
              <a:rPr lang="zh-TW" altLang="en-US" spc="-150" dirty="0" smtClean="0">
                <a:solidFill>
                  <a:schemeClr val="tx1"/>
                </a:solidFill>
              </a:rPr>
              <a:t>分為</a:t>
            </a:r>
            <a:r>
              <a:rPr lang="zh-TW" altLang="en-US" spc="-150" dirty="0">
                <a:solidFill>
                  <a:schemeClr val="tx1"/>
                </a:solidFill>
              </a:rPr>
              <a:t>該組的上限</a:t>
            </a:r>
            <a:r>
              <a:rPr lang="zh-TW" altLang="en-US" spc="-150" dirty="0" smtClean="0">
                <a:solidFill>
                  <a:schemeClr val="tx1"/>
                </a:solidFill>
              </a:rPr>
              <a:t>。</a:t>
            </a:r>
            <a:endParaRPr lang="en-US" altLang="zh-TW" spc="-150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40</a:t>
            </a:r>
            <a:r>
              <a:rPr lang="zh-TW" altLang="en-US" dirty="0" smtClean="0">
                <a:solidFill>
                  <a:schemeClr val="tx1"/>
                </a:solidFill>
              </a:rPr>
              <a:t>～</a:t>
            </a:r>
            <a:r>
              <a:rPr lang="en-US" altLang="zh-TW" dirty="0" smtClean="0">
                <a:solidFill>
                  <a:schemeClr val="tx1"/>
                </a:solidFill>
              </a:rPr>
              <a:t>50</a:t>
            </a:r>
            <a:r>
              <a:rPr lang="zh-TW" altLang="en-US" dirty="0">
                <a:solidFill>
                  <a:schemeClr val="tx1"/>
                </a:solidFill>
              </a:rPr>
              <a:t>分：成績在</a:t>
            </a:r>
            <a:r>
              <a:rPr lang="en-US" altLang="zh-TW" dirty="0">
                <a:solidFill>
                  <a:schemeClr val="tx1"/>
                </a:solidFill>
              </a:rPr>
              <a:t>40</a:t>
            </a:r>
            <a:r>
              <a:rPr lang="zh-TW" altLang="en-US" dirty="0">
                <a:solidFill>
                  <a:schemeClr val="tx1"/>
                </a:solidFill>
              </a:rPr>
              <a:t>分以上（含</a:t>
            </a:r>
            <a:r>
              <a:rPr lang="en-US" altLang="zh-TW" dirty="0">
                <a:solidFill>
                  <a:schemeClr val="tx1"/>
                </a:solidFill>
              </a:rPr>
              <a:t>40</a:t>
            </a:r>
            <a:r>
              <a:rPr lang="zh-TW" altLang="en-US" dirty="0">
                <a:solidFill>
                  <a:schemeClr val="tx1"/>
                </a:solidFill>
              </a:rPr>
              <a:t>分</a:t>
            </a:r>
            <a:r>
              <a:rPr lang="zh-TW" altLang="en-US" dirty="0" smtClean="0">
                <a:solidFill>
                  <a:schemeClr val="tx1"/>
                </a:solidFill>
              </a:rPr>
              <a:t>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且未</a:t>
            </a:r>
            <a:r>
              <a:rPr lang="zh-TW" altLang="en-US" dirty="0">
                <a:solidFill>
                  <a:schemeClr val="tx1"/>
                </a:solidFill>
              </a:rPr>
              <a:t>達</a:t>
            </a:r>
            <a:r>
              <a:rPr lang="en-US" altLang="zh-TW" dirty="0">
                <a:solidFill>
                  <a:schemeClr val="tx1"/>
                </a:solidFill>
              </a:rPr>
              <a:t>50</a:t>
            </a:r>
            <a:r>
              <a:rPr lang="zh-TW" altLang="en-US" dirty="0">
                <a:solidFill>
                  <a:schemeClr val="tx1"/>
                </a:solidFill>
              </a:rPr>
              <a:t>分（不含</a:t>
            </a:r>
            <a:r>
              <a:rPr lang="en-US" altLang="zh-TW" dirty="0">
                <a:solidFill>
                  <a:schemeClr val="tx1"/>
                </a:solidFill>
              </a:rPr>
              <a:t>50</a:t>
            </a:r>
            <a:r>
              <a:rPr lang="zh-TW" altLang="en-US" dirty="0">
                <a:solidFill>
                  <a:schemeClr val="tx1"/>
                </a:solidFill>
              </a:rPr>
              <a:t>分）。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pPr algn="dist"/>
            <a:r>
              <a:rPr lang="en-US" altLang="zh-TW" spc="-150" dirty="0" smtClean="0">
                <a:solidFill>
                  <a:schemeClr val="tx1"/>
                </a:solidFill>
              </a:rPr>
              <a:t>90</a:t>
            </a:r>
            <a:r>
              <a:rPr lang="zh-TW" altLang="en-US" spc="-150" dirty="0" smtClean="0">
                <a:solidFill>
                  <a:schemeClr val="tx1"/>
                </a:solidFill>
              </a:rPr>
              <a:t>～</a:t>
            </a:r>
            <a:r>
              <a:rPr lang="en-US" altLang="zh-TW" spc="-150" dirty="0" smtClean="0">
                <a:solidFill>
                  <a:schemeClr val="tx1"/>
                </a:solidFill>
              </a:rPr>
              <a:t>100</a:t>
            </a:r>
            <a:r>
              <a:rPr lang="zh-TW" altLang="en-US" spc="-150" dirty="0">
                <a:solidFill>
                  <a:schemeClr val="tx1"/>
                </a:solidFill>
              </a:rPr>
              <a:t>分：成績在</a:t>
            </a:r>
            <a:r>
              <a:rPr lang="en-US" altLang="zh-TW" spc="-150" dirty="0">
                <a:solidFill>
                  <a:schemeClr val="tx1"/>
                </a:solidFill>
              </a:rPr>
              <a:t>90</a:t>
            </a:r>
            <a:r>
              <a:rPr lang="zh-TW" altLang="en-US" spc="-150" dirty="0">
                <a:solidFill>
                  <a:schemeClr val="tx1"/>
                </a:solidFill>
              </a:rPr>
              <a:t>分以上（含</a:t>
            </a:r>
            <a:r>
              <a:rPr lang="en-US" altLang="zh-TW" spc="-150" dirty="0">
                <a:solidFill>
                  <a:schemeClr val="tx1"/>
                </a:solidFill>
              </a:rPr>
              <a:t>90</a:t>
            </a:r>
            <a:r>
              <a:rPr lang="zh-TW" altLang="en-US" spc="-150" dirty="0">
                <a:solidFill>
                  <a:schemeClr val="tx1"/>
                </a:solidFill>
              </a:rPr>
              <a:t>分</a:t>
            </a:r>
            <a:r>
              <a:rPr lang="zh-TW" altLang="en-US" spc="-150" dirty="0" smtClean="0">
                <a:solidFill>
                  <a:schemeClr val="tx1"/>
                </a:solidFill>
              </a:rPr>
              <a:t>）</a:t>
            </a:r>
            <a:endParaRPr lang="en-US" altLang="zh-TW" spc="-150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且</a:t>
            </a:r>
            <a:r>
              <a:rPr lang="en-US" altLang="zh-TW" dirty="0" smtClean="0">
                <a:solidFill>
                  <a:schemeClr val="tx1"/>
                </a:solidFill>
              </a:rPr>
              <a:t>100</a:t>
            </a:r>
            <a:r>
              <a:rPr lang="zh-TW" altLang="en-US" dirty="0">
                <a:solidFill>
                  <a:schemeClr val="tx1"/>
                </a:solidFill>
              </a:rPr>
              <a:t>分以下（含</a:t>
            </a:r>
            <a:r>
              <a:rPr lang="en-US" altLang="zh-TW" dirty="0">
                <a:solidFill>
                  <a:schemeClr val="tx1"/>
                </a:solidFill>
              </a:rPr>
              <a:t>100</a:t>
            </a:r>
            <a:r>
              <a:rPr lang="zh-TW" altLang="en-US" dirty="0">
                <a:solidFill>
                  <a:schemeClr val="tx1"/>
                </a:solidFill>
              </a:rPr>
              <a:t>分）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Text 566 7"/>
          <p:cNvSpPr txBox="1">
            <a:spLocks/>
          </p:cNvSpPr>
          <p:nvPr/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chemeClr val="bg1"/>
                </a:solidFill>
              </a:rPr>
              <a:t>171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文字版面配置區 3"/>
          <p:cNvSpPr txBox="1">
            <a:spLocks/>
          </p:cNvSpPr>
          <p:nvPr/>
        </p:nvSpPr>
        <p:spPr>
          <a:xfrm>
            <a:off x="1656000" y="620689"/>
            <a:ext cx="684336" cy="72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(1)</a:t>
            </a: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(2)</a:t>
            </a: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(7)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Rectangle 535 21"/>
          <p:cNvSpPr/>
          <p:nvPr/>
        </p:nvSpPr>
        <p:spPr>
          <a:xfrm>
            <a:off x="251520" y="620689"/>
            <a:ext cx="1715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B0F0"/>
                </a:solidFill>
              </a:rPr>
              <a:t>步驟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1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：</a:t>
            </a:r>
            <a:endParaRPr lang="en-US" altLang="zh-TW" sz="32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3" name="文字版面配置區 3"/>
          <p:cNvSpPr txBox="1">
            <a:spLocks/>
          </p:cNvSpPr>
          <p:nvPr/>
        </p:nvSpPr>
        <p:spPr>
          <a:xfrm>
            <a:off x="251521" y="4683058"/>
            <a:ext cx="8280920" cy="18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/>
              <a:t>        在</a:t>
            </a:r>
            <a:r>
              <a:rPr lang="zh-TW" altLang="en-US" dirty="0"/>
              <a:t>本教材中規定：分組時，「</a:t>
            </a:r>
            <a:r>
              <a:rPr lang="en-US" altLang="zh-TW" i="1" dirty="0" smtClean="0"/>
              <a:t>a</a:t>
            </a:r>
            <a:r>
              <a:rPr lang="zh-TW" altLang="en-US" dirty="0" smtClean="0"/>
              <a:t>～</a:t>
            </a:r>
            <a:r>
              <a:rPr lang="en-US" altLang="zh-TW" i="1" dirty="0" smtClean="0"/>
              <a:t>b</a:t>
            </a:r>
            <a:r>
              <a:rPr lang="zh-TW" altLang="en-US" dirty="0"/>
              <a:t>」</a:t>
            </a:r>
            <a:r>
              <a:rPr lang="zh-TW" altLang="en-US" dirty="0" smtClean="0"/>
              <a:t>表</a:t>
            </a:r>
            <a:endParaRPr lang="en-US" altLang="zh-TW" dirty="0" smtClean="0"/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/>
              <a:t>示資料在</a:t>
            </a:r>
            <a:r>
              <a:rPr lang="en-US" altLang="zh-TW" i="1" dirty="0" smtClean="0"/>
              <a:t>a</a:t>
            </a:r>
            <a:r>
              <a:rPr lang="zh-TW" altLang="en-US" dirty="0" smtClean="0"/>
              <a:t>以上</a:t>
            </a:r>
            <a:r>
              <a:rPr lang="zh-TW" altLang="en-US" dirty="0"/>
              <a:t>（</a:t>
            </a:r>
            <a:r>
              <a:rPr lang="zh-TW" altLang="en-US" dirty="0" smtClean="0"/>
              <a:t>含</a:t>
            </a:r>
            <a:r>
              <a:rPr lang="en-US" altLang="zh-TW" i="1" dirty="0" smtClean="0"/>
              <a:t>a</a:t>
            </a:r>
            <a:r>
              <a:rPr lang="zh-TW" altLang="en-US" dirty="0"/>
              <a:t>）而未</a:t>
            </a:r>
            <a:r>
              <a:rPr lang="zh-TW" altLang="en-US" dirty="0" smtClean="0"/>
              <a:t>達</a:t>
            </a:r>
            <a:r>
              <a:rPr lang="en-US" altLang="zh-TW" i="1" dirty="0" smtClean="0"/>
              <a:t>b</a:t>
            </a:r>
            <a:r>
              <a:rPr lang="zh-TW" altLang="en-US" dirty="0" smtClean="0"/>
              <a:t>（</a:t>
            </a:r>
            <a:r>
              <a:rPr lang="zh-TW" altLang="en-US" dirty="0"/>
              <a:t>不</a:t>
            </a:r>
            <a:r>
              <a:rPr lang="zh-TW" altLang="en-US" dirty="0" smtClean="0"/>
              <a:t>含</a:t>
            </a:r>
            <a:r>
              <a:rPr lang="en-US" altLang="zh-TW" i="1" dirty="0" smtClean="0"/>
              <a:t>b</a:t>
            </a:r>
            <a:r>
              <a:rPr lang="zh-TW" altLang="en-US" dirty="0"/>
              <a:t>），</a:t>
            </a:r>
            <a:r>
              <a:rPr lang="zh-TW" altLang="en-US" dirty="0" smtClean="0"/>
              <a:t>但</a:t>
            </a:r>
            <a:r>
              <a:rPr lang="zh-TW" altLang="en-US" b="1" dirty="0" smtClean="0"/>
              <a:t>最後</a:t>
            </a:r>
            <a:r>
              <a:rPr lang="zh-TW" altLang="en-US" b="1" dirty="0"/>
              <a:t>一</a:t>
            </a:r>
            <a:r>
              <a:rPr lang="zh-TW" altLang="en-US" b="1" dirty="0" smtClean="0"/>
              <a:t>組</a:t>
            </a:r>
            <a:r>
              <a:rPr lang="en-US" altLang="zh-TW" dirty="0" smtClean="0"/>
              <a:t>90</a:t>
            </a:r>
            <a:r>
              <a:rPr lang="zh-TW" altLang="en-US" b="1" dirty="0"/>
              <a:t>～</a:t>
            </a:r>
            <a:r>
              <a:rPr lang="en-US" altLang="zh-TW" dirty="0" smtClean="0"/>
              <a:t>100</a:t>
            </a:r>
            <a:r>
              <a:rPr lang="zh-TW" altLang="en-US" b="1" dirty="0" smtClean="0"/>
              <a:t>分</a:t>
            </a:r>
            <a:r>
              <a:rPr lang="zh-TW" altLang="en-US" b="1" dirty="0"/>
              <a:t>也</a:t>
            </a:r>
            <a:r>
              <a:rPr lang="zh-TW" altLang="en-US" b="1" dirty="0" smtClean="0"/>
              <a:t>含</a:t>
            </a:r>
            <a:r>
              <a:rPr lang="en-US" altLang="zh-TW" dirty="0" smtClean="0"/>
              <a:t>100</a:t>
            </a:r>
            <a:r>
              <a:rPr lang="zh-TW" altLang="en-US" b="1" dirty="0" smtClean="0"/>
              <a:t>分</a:t>
            </a:r>
            <a:r>
              <a:rPr lang="zh-TW" altLang="en-US" dirty="0"/>
              <a:t>。</a:t>
            </a:r>
          </a:p>
        </p:txBody>
      </p:sp>
      <p:grpSp>
        <p:nvGrpSpPr>
          <p:cNvPr id="8" name="群組 7"/>
          <p:cNvGrpSpPr/>
          <p:nvPr/>
        </p:nvGrpSpPr>
        <p:grpSpPr>
          <a:xfrm>
            <a:off x="2195736" y="2974120"/>
            <a:ext cx="543739" cy="765223"/>
            <a:chOff x="1862482" y="2869348"/>
            <a:chExt cx="543739" cy="765223"/>
          </a:xfrm>
        </p:grpSpPr>
        <p:sp>
          <p:nvSpPr>
            <p:cNvPr id="6" name="文字方塊 5"/>
            <p:cNvSpPr txBox="1"/>
            <p:nvPr/>
          </p:nvSpPr>
          <p:spPr>
            <a:xfrm>
              <a:off x="1862482" y="2869348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b="1" dirty="0" smtClean="0"/>
                <a:t>：</a:t>
              </a:r>
              <a:endParaRPr lang="zh-TW" altLang="en-US" sz="2800" b="1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862482" y="3111351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b="1" dirty="0"/>
                <a:t>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56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566 7"/>
          <p:cNvSpPr txBox="1">
            <a:spLocks/>
          </p:cNvSpPr>
          <p:nvPr/>
        </p:nvSpPr>
        <p:spPr>
          <a:xfrm>
            <a:off x="8460432" y="0"/>
            <a:ext cx="683568" cy="4046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chemeClr val="bg1"/>
                </a:solidFill>
              </a:rPr>
              <a:t>172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文字版面配置區 3"/>
          <p:cNvSpPr txBox="1">
            <a:spLocks/>
          </p:cNvSpPr>
          <p:nvPr/>
        </p:nvSpPr>
        <p:spPr>
          <a:xfrm>
            <a:off x="1656000" y="353798"/>
            <a:ext cx="8100576" cy="72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判別每一個人的分數歸屬於哪一組，並</a:t>
            </a:r>
            <a:r>
              <a:rPr lang="zh-TW" altLang="en-US" dirty="0" smtClean="0">
                <a:solidFill>
                  <a:schemeClr val="tx1"/>
                </a:solidFill>
              </a:rPr>
              <a:t>在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該</a:t>
            </a:r>
            <a:r>
              <a:rPr lang="zh-TW" altLang="en-US" dirty="0">
                <a:solidFill>
                  <a:schemeClr val="tx1"/>
                </a:solidFill>
              </a:rPr>
              <a:t>組的計數符號欄畫記，最後再</a:t>
            </a:r>
            <a:r>
              <a:rPr lang="zh-TW" altLang="en-US" dirty="0" smtClean="0">
                <a:solidFill>
                  <a:schemeClr val="tx1"/>
                </a:solidFill>
              </a:rPr>
              <a:t>統計</a:t>
            </a:r>
            <a:r>
              <a:rPr lang="zh-TW" altLang="en-US" dirty="0">
                <a:solidFill>
                  <a:schemeClr val="tx1"/>
                </a:solidFill>
              </a:rPr>
              <a:t>該</a:t>
            </a:r>
            <a:r>
              <a:rPr lang="zh-TW" altLang="en-US" dirty="0" smtClean="0">
                <a:solidFill>
                  <a:schemeClr val="tx1"/>
                </a:solidFill>
              </a:rPr>
              <a:t>組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spc="-150" dirty="0" smtClean="0">
                <a:solidFill>
                  <a:schemeClr val="tx1"/>
                </a:solidFill>
              </a:rPr>
              <a:t>的</a:t>
            </a:r>
            <a:r>
              <a:rPr lang="zh-TW" altLang="en-US" spc="-150" dirty="0">
                <a:solidFill>
                  <a:schemeClr val="tx1"/>
                </a:solidFill>
              </a:rPr>
              <a:t>人數。例如：</a:t>
            </a:r>
            <a:r>
              <a:rPr lang="en-US" altLang="zh-TW" spc="-150" dirty="0" smtClean="0">
                <a:solidFill>
                  <a:schemeClr val="tx1"/>
                </a:solidFill>
              </a:rPr>
              <a:t>1</a:t>
            </a:r>
            <a:r>
              <a:rPr lang="zh-TW" altLang="en-US" spc="-150" dirty="0" smtClean="0">
                <a:solidFill>
                  <a:schemeClr val="tx1"/>
                </a:solidFill>
              </a:rPr>
              <a:t>號</a:t>
            </a:r>
            <a:r>
              <a:rPr lang="en-US" altLang="zh-TW" spc="-150" dirty="0" smtClean="0">
                <a:solidFill>
                  <a:schemeClr val="tx1"/>
                </a:solidFill>
              </a:rPr>
              <a:t>78</a:t>
            </a:r>
            <a:r>
              <a:rPr lang="zh-TW" altLang="en-US" spc="-150" dirty="0" smtClean="0">
                <a:solidFill>
                  <a:schemeClr val="tx1"/>
                </a:solidFill>
              </a:rPr>
              <a:t>分在</a:t>
            </a:r>
            <a:r>
              <a:rPr lang="en-US" altLang="zh-TW" spc="-150" dirty="0" smtClean="0">
                <a:solidFill>
                  <a:schemeClr val="tx1"/>
                </a:solidFill>
              </a:rPr>
              <a:t>70</a:t>
            </a:r>
            <a:r>
              <a:rPr lang="zh-TW" altLang="en-US" dirty="0" smtClean="0">
                <a:solidFill>
                  <a:schemeClr val="tx1"/>
                </a:solidFill>
              </a:rPr>
              <a:t>～</a:t>
            </a:r>
            <a:r>
              <a:rPr lang="en-US" altLang="zh-TW" spc="-150" dirty="0" smtClean="0">
                <a:solidFill>
                  <a:schemeClr val="tx1"/>
                </a:solidFill>
              </a:rPr>
              <a:t>80</a:t>
            </a:r>
            <a:r>
              <a:rPr lang="zh-TW" altLang="en-US" spc="-150" dirty="0" smtClean="0">
                <a:solidFill>
                  <a:schemeClr val="tx1"/>
                </a:solidFill>
              </a:rPr>
              <a:t>分</a:t>
            </a:r>
            <a:r>
              <a:rPr lang="zh-TW" altLang="en-US" spc="-150" dirty="0">
                <a:solidFill>
                  <a:schemeClr val="tx1"/>
                </a:solidFill>
              </a:rPr>
              <a:t>這一組</a:t>
            </a:r>
            <a:r>
              <a:rPr lang="zh-TW" altLang="en-US" spc="-150" dirty="0" smtClean="0">
                <a:solidFill>
                  <a:schemeClr val="tx1"/>
                </a:solidFill>
              </a:rPr>
              <a:t>；</a:t>
            </a:r>
            <a:endParaRPr lang="en-US" altLang="zh-TW" spc="-150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</a:rPr>
              <a:t>號</a:t>
            </a:r>
            <a:r>
              <a:rPr lang="en-US" altLang="zh-TW" dirty="0" smtClean="0">
                <a:solidFill>
                  <a:schemeClr val="tx1"/>
                </a:solidFill>
              </a:rPr>
              <a:t>80</a:t>
            </a:r>
            <a:r>
              <a:rPr lang="zh-TW" altLang="en-US" dirty="0" smtClean="0">
                <a:solidFill>
                  <a:schemeClr val="tx1"/>
                </a:solidFill>
              </a:rPr>
              <a:t>分在</a:t>
            </a:r>
            <a:r>
              <a:rPr lang="en-US" altLang="zh-TW" dirty="0" smtClean="0">
                <a:solidFill>
                  <a:schemeClr val="tx1"/>
                </a:solidFill>
              </a:rPr>
              <a:t>80</a:t>
            </a:r>
            <a:r>
              <a:rPr lang="zh-TW" altLang="en-US" dirty="0" smtClean="0">
                <a:solidFill>
                  <a:schemeClr val="tx1"/>
                </a:solidFill>
              </a:rPr>
              <a:t>～</a:t>
            </a:r>
            <a:r>
              <a:rPr lang="en-US" altLang="zh-TW" dirty="0" smtClean="0">
                <a:solidFill>
                  <a:schemeClr val="tx1"/>
                </a:solidFill>
              </a:rPr>
              <a:t>90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這一組。</a:t>
            </a:r>
          </a:p>
        </p:txBody>
      </p:sp>
      <p:sp>
        <p:nvSpPr>
          <p:cNvPr id="9" name="Rectangle 535 21"/>
          <p:cNvSpPr/>
          <p:nvPr/>
        </p:nvSpPr>
        <p:spPr>
          <a:xfrm>
            <a:off x="251520" y="353798"/>
            <a:ext cx="1715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B0F0"/>
                </a:solidFill>
              </a:rPr>
              <a:t>步驟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2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：</a:t>
            </a:r>
            <a:endParaRPr lang="en-US" altLang="zh-TW" sz="32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350447"/>
              </p:ext>
            </p:extLst>
          </p:nvPr>
        </p:nvGraphicFramePr>
        <p:xfrm>
          <a:off x="3635896" y="2698576"/>
          <a:ext cx="492020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32"/>
                <a:gridCol w="1783080"/>
                <a:gridCol w="1601296"/>
              </a:tblGrid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成績（分）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計數符號欄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次數（人）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2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///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3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//// //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7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//// 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6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//// ///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8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///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3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合計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5148064" y="6383529"/>
            <a:ext cx="1799936" cy="41956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5832000" y="4705664"/>
            <a:ext cx="288032" cy="10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5832000" y="5173664"/>
            <a:ext cx="288032" cy="10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5796000" y="5641664"/>
            <a:ext cx="288032" cy="10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3636000" y="6337810"/>
            <a:ext cx="4920104" cy="4571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圓角矩形圖說文字 27"/>
          <p:cNvSpPr/>
          <p:nvPr/>
        </p:nvSpPr>
        <p:spPr>
          <a:xfrm>
            <a:off x="137911" y="3562671"/>
            <a:ext cx="3281961" cy="1080120"/>
          </a:xfrm>
          <a:prstGeom prst="wedgeRoundRectCallout">
            <a:avLst>
              <a:gd name="adj1" fmla="val 64786"/>
              <a:gd name="adj2" fmla="val 22053"/>
              <a:gd name="adj3" fmla="val 16667"/>
            </a:avLst>
          </a:prstGeom>
          <a:solidFill>
            <a:srgbClr val="E4F5FD"/>
          </a:solidFill>
          <a:ln w="12700">
            <a:solidFill>
              <a:srgbClr val="7EA7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137911" y="3625678"/>
            <a:ext cx="35445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-150" dirty="0" smtClean="0"/>
              <a:t>50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以上（</a:t>
            </a:r>
            <a:r>
              <a:rPr lang="zh-TW" altLang="en-US" sz="2800" spc="-150" dirty="0" smtClean="0"/>
              <a:t>含</a:t>
            </a:r>
            <a:r>
              <a:rPr lang="en-US" altLang="zh-TW" sz="2800" spc="-150" dirty="0" smtClean="0"/>
              <a:t>50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）</a:t>
            </a:r>
          </a:p>
          <a:p>
            <a:r>
              <a:rPr lang="zh-TW" altLang="en-US" sz="2800" spc="-150" dirty="0"/>
              <a:t>未</a:t>
            </a:r>
            <a:r>
              <a:rPr lang="zh-TW" altLang="en-US" sz="2800" spc="-150" dirty="0" smtClean="0"/>
              <a:t>達</a:t>
            </a:r>
            <a:r>
              <a:rPr lang="en-US" altLang="zh-TW" sz="2800" spc="-150" dirty="0" smtClean="0"/>
              <a:t>60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（不</a:t>
            </a:r>
            <a:r>
              <a:rPr lang="zh-TW" altLang="en-US" sz="2800" spc="-150" dirty="0" smtClean="0"/>
              <a:t>含</a:t>
            </a:r>
            <a:r>
              <a:rPr lang="en-US" altLang="zh-TW" sz="2800" spc="-150" dirty="0" smtClean="0"/>
              <a:t>60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）</a:t>
            </a:r>
          </a:p>
        </p:txBody>
      </p:sp>
      <p:sp>
        <p:nvSpPr>
          <p:cNvPr id="30" name="圓角矩形圖說文字 29"/>
          <p:cNvSpPr/>
          <p:nvPr/>
        </p:nvSpPr>
        <p:spPr>
          <a:xfrm>
            <a:off x="137911" y="5366415"/>
            <a:ext cx="3281961" cy="1080120"/>
          </a:xfrm>
          <a:prstGeom prst="wedgeRoundRectCallout">
            <a:avLst>
              <a:gd name="adj1" fmla="val 62464"/>
              <a:gd name="adj2" fmla="val 22523"/>
              <a:gd name="adj3" fmla="val 16667"/>
            </a:avLst>
          </a:prstGeom>
          <a:solidFill>
            <a:srgbClr val="E4F5FD"/>
          </a:solidFill>
          <a:ln w="12700">
            <a:solidFill>
              <a:srgbClr val="7EA7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137910" y="5429422"/>
            <a:ext cx="37860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spc="-150" dirty="0" smtClean="0"/>
              <a:t>90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以上（</a:t>
            </a:r>
            <a:r>
              <a:rPr lang="zh-TW" altLang="en-US" sz="2800" spc="-150" dirty="0" smtClean="0"/>
              <a:t>含</a:t>
            </a:r>
            <a:r>
              <a:rPr lang="en-US" altLang="zh-TW" sz="2800" spc="-150" dirty="0" smtClean="0"/>
              <a:t>90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）</a:t>
            </a:r>
          </a:p>
          <a:p>
            <a:r>
              <a:rPr lang="en-US" altLang="zh-TW" sz="2800" spc="-150" dirty="0" smtClean="0"/>
              <a:t>100</a:t>
            </a:r>
            <a:r>
              <a:rPr lang="zh-TW" altLang="en-US" sz="2800" spc="-150" dirty="0" smtClean="0"/>
              <a:t>分</a:t>
            </a:r>
            <a:r>
              <a:rPr lang="zh-TW" altLang="en-US" sz="2800" spc="-150" dirty="0"/>
              <a:t>以下（</a:t>
            </a:r>
            <a:r>
              <a:rPr lang="zh-TW" altLang="en-US" sz="2800" b="1" spc="-150" dirty="0" smtClean="0"/>
              <a:t>含</a:t>
            </a:r>
            <a:r>
              <a:rPr lang="en-US" altLang="zh-TW" sz="2800" b="1" spc="-150" dirty="0" smtClean="0"/>
              <a:t>100</a:t>
            </a:r>
            <a:r>
              <a:rPr lang="zh-TW" altLang="en-US" sz="2800" b="1" spc="-150" dirty="0" smtClean="0"/>
              <a:t>分</a:t>
            </a:r>
            <a:r>
              <a:rPr lang="zh-TW" altLang="en-US" sz="2800" spc="-150" dirty="0"/>
              <a:t>）</a:t>
            </a:r>
          </a:p>
        </p:txBody>
      </p:sp>
      <p:sp>
        <p:nvSpPr>
          <p:cNvPr id="32" name="矩形 31"/>
          <p:cNvSpPr/>
          <p:nvPr/>
        </p:nvSpPr>
        <p:spPr>
          <a:xfrm>
            <a:off x="4003119" y="2248103"/>
            <a:ext cx="4185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dirty="0" smtClean="0"/>
              <a:t>七年四班數學成績次數分配表</a:t>
            </a:r>
            <a:endParaRPr lang="zh-TW" altLang="en-US" sz="2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>
          <a:xfrm>
            <a:off x="503201" y="2060848"/>
            <a:ext cx="8317271" cy="17272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　　這種將統計的資料歸類到不同的類別</a:t>
            </a:r>
            <a:r>
              <a:rPr lang="zh-TW" altLang="en-US" dirty="0" smtClean="0">
                <a:solidFill>
                  <a:schemeClr val="tx1"/>
                </a:solidFill>
              </a:rPr>
              <a:t>中，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並</a:t>
            </a:r>
            <a:r>
              <a:rPr lang="zh-TW" altLang="en-US" dirty="0">
                <a:solidFill>
                  <a:schemeClr val="tx1"/>
                </a:solidFill>
              </a:rPr>
              <a:t>顯示每一個類別中觀察值的數量</a:t>
            </a:r>
            <a:r>
              <a:rPr lang="zh-TW" altLang="en-US" dirty="0" smtClean="0">
                <a:solidFill>
                  <a:schemeClr val="tx1"/>
                </a:solidFill>
              </a:rPr>
              <a:t>，稱作</a:t>
            </a:r>
            <a:r>
              <a:rPr lang="zh-TW" altLang="en-US" b="1" dirty="0" smtClean="0">
                <a:solidFill>
                  <a:srgbClr val="FF0000"/>
                </a:solidFill>
              </a:rPr>
              <a:t>次數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分配</a:t>
            </a:r>
            <a:r>
              <a:rPr lang="zh-TW" altLang="en-US" b="1" dirty="0">
                <a:solidFill>
                  <a:srgbClr val="FF0000"/>
                </a:solidFill>
              </a:rPr>
              <a:t>表</a:t>
            </a:r>
            <a:r>
              <a:rPr lang="zh-TW" altLang="en-US" dirty="0">
                <a:solidFill>
                  <a:schemeClr val="tx1"/>
                </a:solidFill>
              </a:rPr>
              <a:t>。上表就是已分組的次數分配</a:t>
            </a:r>
            <a:r>
              <a:rPr lang="zh-TW" altLang="en-US" dirty="0" smtClean="0">
                <a:solidFill>
                  <a:schemeClr val="tx1"/>
                </a:solidFill>
              </a:rPr>
              <a:t>表，</a:t>
            </a:r>
            <a:r>
              <a:rPr lang="zh-TW" altLang="en-US" dirty="0">
                <a:solidFill>
                  <a:schemeClr val="tx1"/>
                </a:solidFill>
              </a:rPr>
              <a:t>從</a:t>
            </a:r>
            <a:r>
              <a:rPr lang="zh-TW" altLang="en-US" dirty="0" smtClean="0">
                <a:solidFill>
                  <a:schemeClr val="tx1"/>
                </a:solidFill>
              </a:rPr>
              <a:t>表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中</a:t>
            </a:r>
            <a:r>
              <a:rPr lang="zh-TW" altLang="en-US" dirty="0">
                <a:solidFill>
                  <a:schemeClr val="tx1"/>
                </a:solidFill>
              </a:rPr>
              <a:t>很容易</a:t>
            </a:r>
            <a:r>
              <a:rPr lang="zh-TW" altLang="en-US" dirty="0" smtClean="0">
                <a:solidFill>
                  <a:schemeClr val="tx1"/>
                </a:solidFill>
              </a:rPr>
              <a:t>發現</a:t>
            </a:r>
            <a:r>
              <a:rPr lang="en-US" altLang="zh-TW" dirty="0" smtClean="0">
                <a:solidFill>
                  <a:schemeClr val="tx1"/>
                </a:solidFill>
              </a:rPr>
              <a:t>80</a:t>
            </a:r>
            <a:r>
              <a:rPr lang="zh-TW" altLang="en-US" dirty="0" smtClean="0">
                <a:solidFill>
                  <a:schemeClr val="tx1"/>
                </a:solidFill>
              </a:rPr>
              <a:t>～</a:t>
            </a:r>
            <a:r>
              <a:rPr lang="en-US" altLang="zh-TW" dirty="0" smtClean="0">
                <a:solidFill>
                  <a:schemeClr val="tx1"/>
                </a:solidFill>
              </a:rPr>
              <a:t>90</a:t>
            </a:r>
            <a:r>
              <a:rPr lang="zh-TW" altLang="en-US" dirty="0" smtClean="0">
                <a:solidFill>
                  <a:schemeClr val="tx1"/>
                </a:solidFill>
              </a:rPr>
              <a:t>分這一組</a:t>
            </a:r>
            <a:r>
              <a:rPr lang="zh-TW" altLang="en-US" dirty="0">
                <a:solidFill>
                  <a:schemeClr val="tx1"/>
                </a:solidFill>
              </a:rPr>
              <a:t>的人數最多。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69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563 3"/>
          <p:cNvSpPr>
            <a:spLocks noGrp="1"/>
          </p:cNvSpPr>
          <p:nvPr>
            <p:ph type="body" sz="quarter" idx="10"/>
          </p:nvPr>
        </p:nvSpPr>
        <p:spPr>
          <a:xfrm>
            <a:off x="250825" y="908719"/>
            <a:ext cx="9505751" cy="1368153"/>
          </a:xfrm>
        </p:spPr>
        <p:txBody>
          <a:bodyPr/>
          <a:lstStyle/>
          <a:p>
            <a:r>
              <a:rPr lang="zh-TW" altLang="en-US" sz="2800" dirty="0"/>
              <a:t>下表是</a:t>
            </a:r>
            <a:r>
              <a:rPr lang="zh-TW" altLang="en-US" sz="2800" u="sng" dirty="0"/>
              <a:t>珮茹</a:t>
            </a:r>
            <a:r>
              <a:rPr lang="zh-TW" altLang="en-US" sz="2800" dirty="0"/>
              <a:t>班上同學體重一覽表，完成該班</a:t>
            </a:r>
            <a:r>
              <a:rPr lang="zh-TW" altLang="en-US" sz="2800" dirty="0" smtClean="0"/>
              <a:t>同學體重次</a:t>
            </a:r>
            <a:endParaRPr lang="en-US" altLang="zh-TW" sz="2800" dirty="0" smtClean="0"/>
          </a:p>
          <a:p>
            <a:r>
              <a:rPr lang="zh-TW" altLang="en-US" sz="2800" dirty="0" smtClean="0"/>
              <a:t>數</a:t>
            </a:r>
            <a:r>
              <a:rPr lang="zh-TW" altLang="en-US" sz="2800" dirty="0"/>
              <a:t>分配表。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34" name="圖片 563 34" descr="poButto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90280" y="4235470"/>
            <a:ext cx="519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Rectangle 563 64"/>
          <p:cNvSpPr/>
          <p:nvPr/>
        </p:nvSpPr>
        <p:spPr>
          <a:xfrm>
            <a:off x="107504" y="4869160"/>
            <a:ext cx="52769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</a:t>
            </a:r>
          </a:p>
        </p:txBody>
      </p:sp>
      <p:sp>
        <p:nvSpPr>
          <p:cNvPr id="2" name="Text 563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172</a:t>
            </a:r>
            <a:endParaRPr lang="zh-TW" altLang="en-US" dirty="0"/>
          </a:p>
        </p:txBody>
      </p:sp>
      <p:pic>
        <p:nvPicPr>
          <p:cNvPr id="20" name="Picture 563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435156"/>
            <a:ext cx="11715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able 563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24269"/>
              </p:ext>
            </p:extLst>
          </p:nvPr>
        </p:nvGraphicFramePr>
        <p:xfrm>
          <a:off x="376863" y="2011382"/>
          <a:ext cx="808356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45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</a:tblGrid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lang="zh-TW" alt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（公斤）</a:t>
                      </a:r>
                      <a:endParaRPr lang="zh-TW" alt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3597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lang="zh-TW" alt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（公斤）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83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lang="zh-TW" alt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（公斤）</a:t>
                      </a:r>
                      <a:endParaRPr lang="zh-TW" alt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563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26200"/>
              </p:ext>
            </p:extLst>
          </p:nvPr>
        </p:nvGraphicFramePr>
        <p:xfrm>
          <a:off x="2158320" y="4869160"/>
          <a:ext cx="56540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880"/>
                <a:gridCol w="1783080"/>
                <a:gridCol w="1783080"/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體重（公斤）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計數符號欄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次數（人）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563 4"/>
          <p:cNvSpPr/>
          <p:nvPr/>
        </p:nvSpPr>
        <p:spPr>
          <a:xfrm>
            <a:off x="4816961" y="5272470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///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Rectangle 563 23"/>
          <p:cNvSpPr/>
          <p:nvPr/>
        </p:nvSpPr>
        <p:spPr>
          <a:xfrm>
            <a:off x="6689169" y="52878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2800" dirty="0" smtClean="0">
                <a:solidFill>
                  <a:srgbClr val="FF0000"/>
                </a:solidFill>
              </a:rPr>
              <a:t>3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grpSp>
        <p:nvGrpSpPr>
          <p:cNvPr id="5" name="Group 563 5"/>
          <p:cNvGrpSpPr/>
          <p:nvPr/>
        </p:nvGrpSpPr>
        <p:grpSpPr>
          <a:xfrm>
            <a:off x="4481132" y="5713339"/>
            <a:ext cx="1197764" cy="584775"/>
            <a:chOff x="4481132" y="5713339"/>
            <a:chExt cx="1197764" cy="584775"/>
          </a:xfrm>
        </p:grpSpPr>
        <p:sp>
          <p:nvSpPr>
            <p:cNvPr id="24" name="矩形 23"/>
            <p:cNvSpPr/>
            <p:nvPr/>
          </p:nvSpPr>
          <p:spPr>
            <a:xfrm>
              <a:off x="4481132" y="5713339"/>
              <a:ext cx="119776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3200" dirty="0" smtClean="0">
                  <a:solidFill>
                    <a:srgbClr val="FF0000"/>
                  </a:solidFill>
                </a:rPr>
                <a:t>////</a:t>
              </a:r>
              <a:r>
                <a:rPr lang="zh-TW" altLang="en-US" sz="32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3200" dirty="0" smtClean="0">
                  <a:solidFill>
                    <a:srgbClr val="FF0000"/>
                  </a:solidFill>
                </a:rPr>
                <a:t>////</a:t>
              </a:r>
              <a:endParaRPr lang="zh-TW" alt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4528929" y="5872356"/>
              <a:ext cx="504056" cy="23605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63 7"/>
          <p:cNvGrpSpPr/>
          <p:nvPr/>
        </p:nvGrpSpPr>
        <p:grpSpPr>
          <a:xfrm>
            <a:off x="4481132" y="6184103"/>
            <a:ext cx="1197764" cy="584775"/>
            <a:chOff x="4481132" y="6184103"/>
            <a:chExt cx="1197764" cy="584775"/>
          </a:xfrm>
        </p:grpSpPr>
        <p:sp>
          <p:nvSpPr>
            <p:cNvPr id="25" name="矩形 24"/>
            <p:cNvSpPr/>
            <p:nvPr/>
          </p:nvSpPr>
          <p:spPr>
            <a:xfrm>
              <a:off x="4481132" y="6184103"/>
              <a:ext cx="119776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3200" dirty="0" smtClean="0">
                  <a:solidFill>
                    <a:srgbClr val="FF0000"/>
                  </a:solidFill>
                </a:rPr>
                <a:t>////</a:t>
              </a:r>
              <a:r>
                <a:rPr lang="zh-TW" altLang="en-US" sz="32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3200" dirty="0" smtClean="0">
                  <a:solidFill>
                    <a:srgbClr val="FF0000"/>
                  </a:solidFill>
                </a:rPr>
                <a:t>////</a:t>
              </a:r>
              <a:endParaRPr lang="zh-TW" alt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直線接點 25"/>
            <p:cNvCxnSpPr/>
            <p:nvPr/>
          </p:nvCxnSpPr>
          <p:spPr>
            <a:xfrm>
              <a:off x="4528929" y="6343120"/>
              <a:ext cx="504056" cy="23605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563 27"/>
          <p:cNvSpPr/>
          <p:nvPr/>
        </p:nvSpPr>
        <p:spPr>
          <a:xfrm>
            <a:off x="6689169" y="57415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2800" dirty="0" smtClean="0">
                <a:solidFill>
                  <a:srgbClr val="FF0000"/>
                </a:solidFill>
              </a:rPr>
              <a:t>9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28" name="Rectangle 563 28"/>
          <p:cNvSpPr/>
          <p:nvPr/>
        </p:nvSpPr>
        <p:spPr>
          <a:xfrm>
            <a:off x="6689169" y="62197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2800" dirty="0" smtClean="0">
                <a:solidFill>
                  <a:srgbClr val="FF0000"/>
                </a:solidFill>
              </a:rPr>
              <a:t>9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29" name="Text 563 29"/>
          <p:cNvSpPr txBox="1">
            <a:spLocks/>
          </p:cNvSpPr>
          <p:nvPr/>
        </p:nvSpPr>
        <p:spPr>
          <a:xfrm>
            <a:off x="2411760" y="1524440"/>
            <a:ext cx="4320480" cy="53981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400" u="sng" dirty="0"/>
              <a:t>珮茹</a:t>
            </a:r>
            <a:r>
              <a:rPr lang="zh-TW" altLang="en-US" sz="2400" dirty="0"/>
              <a:t>班上同學體重一覽表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0" name="Text 563 30"/>
          <p:cNvSpPr txBox="1">
            <a:spLocks/>
          </p:cNvSpPr>
          <p:nvPr/>
        </p:nvSpPr>
        <p:spPr>
          <a:xfrm>
            <a:off x="699913" y="4865268"/>
            <a:ext cx="1523125" cy="15885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u="sng" dirty="0"/>
              <a:t>珮茹</a:t>
            </a:r>
            <a:r>
              <a:rPr lang="zh-TW" altLang="en-US" sz="2400" dirty="0"/>
              <a:t>班</a:t>
            </a:r>
            <a:r>
              <a:rPr lang="zh-TW" altLang="en-US" sz="2400" dirty="0" smtClean="0"/>
              <a:t>上</a:t>
            </a:r>
            <a:endParaRPr lang="en-US" altLang="zh-TW" sz="2400" dirty="0" smtClean="0"/>
          </a:p>
          <a:p>
            <a:r>
              <a:rPr lang="zh-TW" altLang="en-US" sz="2400" dirty="0" smtClean="0"/>
              <a:t>同學體重</a:t>
            </a:r>
            <a:endParaRPr lang="en-US" altLang="zh-TW" sz="2400" dirty="0" smtClean="0"/>
          </a:p>
          <a:p>
            <a:r>
              <a:rPr lang="zh-TW" altLang="en-US" sz="2400" dirty="0" smtClean="0"/>
              <a:t>次數</a:t>
            </a:r>
            <a:r>
              <a:rPr lang="zh-TW" altLang="en-US" sz="2400" dirty="0"/>
              <a:t>分配表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91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3" grpId="0"/>
      <p:bldP spid="23" grpId="1"/>
      <p:bldP spid="27" grpId="0"/>
      <p:bldP spid="27" grpId="1"/>
      <p:bldP spid="28" grpId="0"/>
      <p:bldP spid="2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圖片 644 34" descr="poButto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90280" y="4235470"/>
            <a:ext cx="519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Rectangle 644 64"/>
          <p:cNvSpPr/>
          <p:nvPr/>
        </p:nvSpPr>
        <p:spPr>
          <a:xfrm>
            <a:off x="107504" y="4869160"/>
            <a:ext cx="52769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</a:t>
            </a:r>
          </a:p>
        </p:txBody>
      </p:sp>
      <p:sp>
        <p:nvSpPr>
          <p:cNvPr id="2" name="Text 644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172</a:t>
            </a:r>
            <a:endParaRPr lang="zh-TW" altLang="en-US" dirty="0"/>
          </a:p>
        </p:txBody>
      </p:sp>
      <p:graphicFrame>
        <p:nvGraphicFramePr>
          <p:cNvPr id="13" name="Table 644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25155"/>
              </p:ext>
            </p:extLst>
          </p:nvPr>
        </p:nvGraphicFramePr>
        <p:xfrm>
          <a:off x="376863" y="2011382"/>
          <a:ext cx="808356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45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  <a:gridCol w="615732"/>
              </a:tblGrid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TW" altLang="en-US" sz="2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lang="zh-TW" alt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（公斤）</a:t>
                      </a:r>
                      <a:endParaRPr lang="zh-TW" alt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3597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lang="zh-TW" alt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（公斤）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83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座號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lang="zh-TW" alt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（公斤）</a:t>
                      </a:r>
                      <a:endParaRPr lang="zh-TW" alt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zh-TW" alt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zh-TW" altLang="en-US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644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89634"/>
              </p:ext>
            </p:extLst>
          </p:nvPr>
        </p:nvGraphicFramePr>
        <p:xfrm>
          <a:off x="2158320" y="4869160"/>
          <a:ext cx="56540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880"/>
                <a:gridCol w="1783080"/>
                <a:gridCol w="1783080"/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體重（公斤）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計數符號欄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次數（人）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4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合計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644 11"/>
          <p:cNvSpPr/>
          <p:nvPr/>
        </p:nvSpPr>
        <p:spPr>
          <a:xfrm>
            <a:off x="6689169" y="528471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2800" dirty="0" smtClean="0">
                <a:solidFill>
                  <a:srgbClr val="FF0000"/>
                </a:solidFill>
              </a:rPr>
              <a:t>5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18" name="Rectangle 644 18"/>
          <p:cNvSpPr/>
          <p:nvPr/>
        </p:nvSpPr>
        <p:spPr>
          <a:xfrm>
            <a:off x="6689169" y="5725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2800" dirty="0" smtClean="0">
                <a:solidFill>
                  <a:srgbClr val="FF0000"/>
                </a:solidFill>
              </a:rPr>
              <a:t>4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grpSp>
        <p:nvGrpSpPr>
          <p:cNvPr id="3" name="Group 644 3"/>
          <p:cNvGrpSpPr/>
          <p:nvPr/>
        </p:nvGrpSpPr>
        <p:grpSpPr>
          <a:xfrm>
            <a:off x="4816961" y="5272175"/>
            <a:ext cx="639919" cy="584775"/>
            <a:chOff x="4816961" y="5272175"/>
            <a:chExt cx="639919" cy="584775"/>
          </a:xfrm>
        </p:grpSpPr>
        <p:sp>
          <p:nvSpPr>
            <p:cNvPr id="22" name="矩形 21"/>
            <p:cNvSpPr/>
            <p:nvPr/>
          </p:nvSpPr>
          <p:spPr>
            <a:xfrm>
              <a:off x="4816961" y="5272175"/>
              <a:ext cx="63991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3200" dirty="0" smtClean="0">
                  <a:solidFill>
                    <a:srgbClr val="FF0000"/>
                  </a:solidFill>
                </a:rPr>
                <a:t>////</a:t>
              </a:r>
              <a:endParaRPr lang="zh-TW" alt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直線接點 22"/>
            <p:cNvCxnSpPr/>
            <p:nvPr/>
          </p:nvCxnSpPr>
          <p:spPr>
            <a:xfrm>
              <a:off x="4864758" y="5431192"/>
              <a:ext cx="504056" cy="23605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644 24"/>
          <p:cNvSpPr/>
          <p:nvPr/>
        </p:nvSpPr>
        <p:spPr>
          <a:xfrm>
            <a:off x="4816961" y="5713453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////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cxnSp>
        <p:nvCxnSpPr>
          <p:cNvPr id="25" name="Straight 644 25"/>
          <p:cNvCxnSpPr/>
          <p:nvPr/>
        </p:nvCxnSpPr>
        <p:spPr>
          <a:xfrm>
            <a:off x="4240897" y="6298228"/>
            <a:ext cx="1787023" cy="39886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644 21"/>
          <p:cNvSpPr/>
          <p:nvPr/>
        </p:nvSpPr>
        <p:spPr>
          <a:xfrm>
            <a:off x="2158320" y="6237312"/>
            <a:ext cx="5653936" cy="4571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Text 644 28"/>
          <p:cNvSpPr>
            <a:spLocks noGrp="1"/>
          </p:cNvSpPr>
          <p:nvPr>
            <p:ph type="body" sz="quarter" idx="10"/>
          </p:nvPr>
        </p:nvSpPr>
        <p:spPr>
          <a:xfrm>
            <a:off x="250825" y="908719"/>
            <a:ext cx="9505751" cy="1368153"/>
          </a:xfrm>
        </p:spPr>
        <p:txBody>
          <a:bodyPr/>
          <a:lstStyle/>
          <a:p>
            <a:r>
              <a:rPr lang="zh-TW" altLang="en-US" sz="2800" dirty="0"/>
              <a:t>下表是</a:t>
            </a:r>
            <a:r>
              <a:rPr lang="zh-TW" altLang="en-US" sz="2800" u="sng" dirty="0"/>
              <a:t>珮茹</a:t>
            </a:r>
            <a:r>
              <a:rPr lang="zh-TW" altLang="en-US" sz="2800" dirty="0"/>
              <a:t>班上同學體重一覽表，完成該班</a:t>
            </a:r>
            <a:r>
              <a:rPr lang="zh-TW" altLang="en-US" sz="2800" dirty="0" smtClean="0"/>
              <a:t>同學體重次</a:t>
            </a:r>
            <a:endParaRPr lang="en-US" altLang="zh-TW" sz="2800" dirty="0" smtClean="0"/>
          </a:p>
          <a:p>
            <a:r>
              <a:rPr lang="zh-TW" altLang="en-US" sz="2800" dirty="0" smtClean="0"/>
              <a:t>數</a:t>
            </a:r>
            <a:r>
              <a:rPr lang="zh-TW" altLang="en-US" sz="2800" dirty="0"/>
              <a:t>分配表。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9" name="Text 644 29"/>
          <p:cNvSpPr txBox="1">
            <a:spLocks/>
          </p:cNvSpPr>
          <p:nvPr/>
        </p:nvSpPr>
        <p:spPr>
          <a:xfrm>
            <a:off x="2411760" y="1524440"/>
            <a:ext cx="4320480" cy="53981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400" u="sng" dirty="0"/>
              <a:t>珮茹</a:t>
            </a:r>
            <a:r>
              <a:rPr lang="zh-TW" altLang="en-US" sz="2400" dirty="0"/>
              <a:t>班上同學體重一覽表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0" name="Text 644 30"/>
          <p:cNvSpPr txBox="1">
            <a:spLocks/>
          </p:cNvSpPr>
          <p:nvPr/>
        </p:nvSpPr>
        <p:spPr>
          <a:xfrm>
            <a:off x="699913" y="4865268"/>
            <a:ext cx="1523125" cy="15885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u="sng" dirty="0"/>
              <a:t>珮茹</a:t>
            </a:r>
            <a:r>
              <a:rPr lang="zh-TW" altLang="en-US" sz="2400" dirty="0"/>
              <a:t>班</a:t>
            </a:r>
            <a:r>
              <a:rPr lang="zh-TW" altLang="en-US" sz="2400" dirty="0" smtClean="0"/>
              <a:t>上</a:t>
            </a:r>
            <a:endParaRPr lang="en-US" altLang="zh-TW" sz="2400" dirty="0" smtClean="0"/>
          </a:p>
          <a:p>
            <a:r>
              <a:rPr lang="zh-TW" altLang="en-US" sz="2400" dirty="0" smtClean="0"/>
              <a:t>同學體重</a:t>
            </a:r>
            <a:endParaRPr lang="en-US" altLang="zh-TW" sz="2400" dirty="0" smtClean="0"/>
          </a:p>
          <a:p>
            <a:r>
              <a:rPr lang="zh-TW" altLang="en-US" sz="2400" dirty="0" smtClean="0"/>
              <a:t>次數</a:t>
            </a:r>
            <a:r>
              <a:rPr lang="zh-TW" altLang="en-US" sz="2400" dirty="0"/>
              <a:t>分配表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31" name="Picture 644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836" y="6453806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644 19"/>
          <p:cNvSpPr/>
          <p:nvPr/>
        </p:nvSpPr>
        <p:spPr>
          <a:xfrm>
            <a:off x="6509632" y="621136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800" dirty="0" smtClean="0"/>
              <a:t>30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8516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8" grpId="0"/>
      <p:bldP spid="18" grpId="1"/>
      <p:bldP spid="24" grpId="0"/>
      <p:bldP spid="2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橢圓 6"/>
          <p:cNvSpPr/>
          <p:nvPr/>
        </p:nvSpPr>
        <p:spPr>
          <a:xfrm>
            <a:off x="629088" y="2635293"/>
            <a:ext cx="432049" cy="432049"/>
          </a:xfrm>
          <a:prstGeom prst="ellipse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>
          <a:xfrm>
            <a:off x="503201" y="476672"/>
            <a:ext cx="9613415" cy="17272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　　在完成次數分配表後，為了讓資料的</a:t>
            </a:r>
            <a:r>
              <a:rPr lang="zh-TW" altLang="en-US" dirty="0" smtClean="0">
                <a:solidFill>
                  <a:schemeClr val="tx1"/>
                </a:solidFill>
              </a:rPr>
              <a:t>呈現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更加</a:t>
            </a:r>
            <a:r>
              <a:rPr lang="zh-TW" altLang="en-US" dirty="0">
                <a:solidFill>
                  <a:schemeClr val="tx1"/>
                </a:solidFill>
              </a:rPr>
              <a:t>一目了然，通常會繪製成</a:t>
            </a:r>
            <a:r>
              <a:rPr lang="zh-TW" altLang="en-US" b="1" dirty="0">
                <a:solidFill>
                  <a:srgbClr val="FF0000"/>
                </a:solidFill>
              </a:rPr>
              <a:t>次數</a:t>
            </a:r>
            <a:r>
              <a:rPr lang="zh-TW" altLang="en-US" b="1" dirty="0" smtClean="0">
                <a:solidFill>
                  <a:srgbClr val="FF0000"/>
                </a:solidFill>
              </a:rPr>
              <a:t>分配</a:t>
            </a:r>
            <a:r>
              <a:rPr lang="zh-TW" altLang="en-US" b="1" dirty="0">
                <a:solidFill>
                  <a:srgbClr val="FF0000"/>
                </a:solidFill>
              </a:rPr>
              <a:t>直方</a:t>
            </a:r>
            <a:r>
              <a:rPr lang="zh-TW" altLang="en-US" b="1" dirty="0" smtClean="0">
                <a:solidFill>
                  <a:srgbClr val="FF0000"/>
                </a:solidFill>
              </a:rPr>
              <a:t>圖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或</a:t>
            </a:r>
            <a:r>
              <a:rPr lang="zh-TW" altLang="en-US" b="1" dirty="0">
                <a:solidFill>
                  <a:srgbClr val="FF0000"/>
                </a:solidFill>
              </a:rPr>
              <a:t>次數分配折線圖</a:t>
            </a:r>
            <a:r>
              <a:rPr lang="zh-TW" altLang="en-US" dirty="0">
                <a:solidFill>
                  <a:schemeClr val="tx1"/>
                </a:solidFill>
              </a:rPr>
              <a:t>，我們以七年四班數學</a:t>
            </a:r>
            <a:r>
              <a:rPr lang="zh-TW" altLang="en-US" dirty="0" smtClean="0">
                <a:solidFill>
                  <a:schemeClr val="tx1"/>
                </a:solidFill>
              </a:rPr>
              <a:t>成績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次數</a:t>
            </a:r>
            <a:r>
              <a:rPr lang="zh-TW" altLang="en-US" dirty="0">
                <a:solidFill>
                  <a:schemeClr val="tx1"/>
                </a:solidFill>
              </a:rPr>
              <a:t>分配表為例，方法如下：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173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6271" y="255252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endParaRPr lang="zh-TW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文字版面配置區 1"/>
          <p:cNvSpPr txBox="1">
            <a:spLocks/>
          </p:cNvSpPr>
          <p:nvPr/>
        </p:nvSpPr>
        <p:spPr>
          <a:xfrm>
            <a:off x="1068319" y="2563625"/>
            <a:ext cx="4367777" cy="5865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製作次數分配直方圖：</a:t>
            </a:r>
          </a:p>
        </p:txBody>
      </p:sp>
      <p:sp>
        <p:nvSpPr>
          <p:cNvPr id="11" name="文字版面配置區 3"/>
          <p:cNvSpPr txBox="1">
            <a:spLocks/>
          </p:cNvSpPr>
          <p:nvPr/>
        </p:nvSpPr>
        <p:spPr>
          <a:xfrm>
            <a:off x="1929936" y="3184834"/>
            <a:ext cx="8100576" cy="72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畫出互相垂直的橫軸與縱軸，在</a:t>
            </a:r>
            <a:r>
              <a:rPr lang="zh-TW" altLang="en-US" dirty="0" smtClean="0">
                <a:solidFill>
                  <a:schemeClr val="tx1"/>
                </a:solidFill>
              </a:rPr>
              <a:t>橫軸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標示成績</a:t>
            </a:r>
            <a:r>
              <a:rPr lang="zh-TW" altLang="en-US" dirty="0">
                <a:solidFill>
                  <a:schemeClr val="tx1"/>
                </a:solidFill>
              </a:rPr>
              <a:t>及單位（分），從適當</a:t>
            </a:r>
            <a:r>
              <a:rPr lang="zh-TW" altLang="en-US" dirty="0" smtClean="0">
                <a:solidFill>
                  <a:schemeClr val="tx1"/>
                </a:solidFill>
              </a:rPr>
              <a:t>位置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開始，由左到右</a:t>
            </a:r>
            <a:r>
              <a:rPr lang="zh-TW" altLang="en-US" dirty="0">
                <a:solidFill>
                  <a:schemeClr val="tx1"/>
                </a:solidFill>
              </a:rPr>
              <a:t>依次標示各組分數</a:t>
            </a:r>
            <a:r>
              <a:rPr lang="zh-TW" altLang="en-US" dirty="0" smtClean="0">
                <a:solidFill>
                  <a:schemeClr val="tx1"/>
                </a:solidFill>
              </a:rPr>
              <a:t>，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在縱軸標示次數</a:t>
            </a:r>
            <a:r>
              <a:rPr lang="zh-TW" altLang="en-US" dirty="0">
                <a:solidFill>
                  <a:schemeClr val="tx1"/>
                </a:solidFill>
              </a:rPr>
              <a:t>及單位（人）。</a:t>
            </a:r>
          </a:p>
        </p:txBody>
      </p:sp>
      <p:sp>
        <p:nvSpPr>
          <p:cNvPr id="12" name="Rectangle 535 21"/>
          <p:cNvSpPr/>
          <p:nvPr/>
        </p:nvSpPr>
        <p:spPr>
          <a:xfrm>
            <a:off x="525456" y="3184834"/>
            <a:ext cx="1715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B0F0"/>
                </a:solidFill>
              </a:rPr>
              <a:t>步驟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1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：</a:t>
            </a:r>
            <a:endParaRPr lang="en-US" altLang="zh-TW" sz="32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3" name="文字版面配置區 3"/>
          <p:cNvSpPr txBox="1">
            <a:spLocks/>
          </p:cNvSpPr>
          <p:nvPr/>
        </p:nvSpPr>
        <p:spPr>
          <a:xfrm>
            <a:off x="1929936" y="5190300"/>
            <a:ext cx="6530496" cy="72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分別以各組距為底，該組次數</a:t>
            </a:r>
            <a:r>
              <a:rPr lang="zh-TW" altLang="en-US" spc="-150" dirty="0">
                <a:solidFill>
                  <a:schemeClr val="tx1"/>
                </a:solidFill>
              </a:rPr>
              <a:t>（人</a:t>
            </a:r>
            <a:r>
              <a:rPr lang="zh-TW" altLang="en-US" spc="-150" dirty="0" smtClean="0">
                <a:solidFill>
                  <a:schemeClr val="tx1"/>
                </a:solidFill>
              </a:rPr>
              <a:t>）</a:t>
            </a:r>
            <a:endParaRPr lang="en-US" altLang="zh-TW" spc="-150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為</a:t>
            </a:r>
            <a:r>
              <a:rPr lang="zh-TW" altLang="en-US" dirty="0">
                <a:solidFill>
                  <a:schemeClr val="tx1"/>
                </a:solidFill>
              </a:rPr>
              <a:t>高，畫出長方形，注意底部</a:t>
            </a:r>
            <a:r>
              <a:rPr lang="zh-TW" altLang="en-US" dirty="0" smtClean="0">
                <a:solidFill>
                  <a:schemeClr val="tx1"/>
                </a:solidFill>
              </a:rPr>
              <a:t>刻度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間隔要</a:t>
            </a:r>
            <a:r>
              <a:rPr lang="zh-TW" altLang="en-US" dirty="0">
                <a:solidFill>
                  <a:schemeClr val="tx1"/>
                </a:solidFill>
              </a:rPr>
              <a:t>相同。</a:t>
            </a:r>
          </a:p>
        </p:txBody>
      </p:sp>
      <p:sp>
        <p:nvSpPr>
          <p:cNvPr id="14" name="Rectangle 535 21"/>
          <p:cNvSpPr/>
          <p:nvPr/>
        </p:nvSpPr>
        <p:spPr>
          <a:xfrm>
            <a:off x="525456" y="5190300"/>
            <a:ext cx="1715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B0F0"/>
                </a:solidFill>
              </a:rPr>
              <a:t>步驟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2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：</a:t>
            </a:r>
            <a:endParaRPr lang="en-US" altLang="zh-TW" sz="32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52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>
          <a:xfrm>
            <a:off x="503201" y="476672"/>
            <a:ext cx="9613415" cy="73793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依照上述步驟可以得到下圖：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173</a:t>
            </a:r>
            <a:endParaRPr lang="zh-TW" altLang="en-US" dirty="0"/>
          </a:p>
        </p:txBody>
      </p:sp>
      <p:graphicFrame>
        <p:nvGraphicFramePr>
          <p:cNvPr id="15" name="Table 583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7352"/>
              </p:ext>
            </p:extLst>
          </p:nvPr>
        </p:nvGraphicFramePr>
        <p:xfrm>
          <a:off x="2877788" y="2052314"/>
          <a:ext cx="4608000" cy="315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</a:tblGrid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73255" marR="73255" marT="36628" marB="36628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9" name="群組 88"/>
          <p:cNvGrpSpPr/>
          <p:nvPr/>
        </p:nvGrpSpPr>
        <p:grpSpPr>
          <a:xfrm>
            <a:off x="-39886" y="5208127"/>
            <a:ext cx="2960706" cy="1649873"/>
            <a:chOff x="207839" y="4941168"/>
            <a:chExt cx="2960706" cy="1649873"/>
          </a:xfrm>
        </p:grpSpPr>
        <p:grpSp>
          <p:nvGrpSpPr>
            <p:cNvPr id="88" name="群組 87"/>
            <p:cNvGrpSpPr/>
            <p:nvPr/>
          </p:nvGrpSpPr>
          <p:grpSpPr>
            <a:xfrm>
              <a:off x="207839" y="4941168"/>
              <a:ext cx="2787508" cy="1649873"/>
              <a:chOff x="207839" y="4941168"/>
              <a:chExt cx="2787508" cy="1649873"/>
            </a:xfrm>
          </p:grpSpPr>
          <p:grpSp>
            <p:nvGrpSpPr>
              <p:cNvPr id="86" name="群組 85"/>
              <p:cNvGrpSpPr/>
              <p:nvPr/>
            </p:nvGrpSpPr>
            <p:grpSpPr>
              <a:xfrm>
                <a:off x="207839" y="4941168"/>
                <a:ext cx="2787508" cy="1649873"/>
                <a:chOff x="207839" y="4941168"/>
                <a:chExt cx="2787508" cy="1649873"/>
              </a:xfrm>
            </p:grpSpPr>
            <p:pic>
              <p:nvPicPr>
                <p:cNvPr id="81" name="圖片 80" descr="畫面剪輯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7086"/>
                <a:stretch/>
              </p:blipFill>
              <p:spPr>
                <a:xfrm>
                  <a:off x="207839" y="4941168"/>
                  <a:ext cx="763762" cy="1649873"/>
                </a:xfrm>
                <a:prstGeom prst="rect">
                  <a:avLst/>
                </a:prstGeom>
              </p:spPr>
            </p:pic>
            <p:pic>
              <p:nvPicPr>
                <p:cNvPr id="84" name="圖片 83" descr="畫面剪輯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477" r="15769"/>
                <a:stretch/>
              </p:blipFill>
              <p:spPr>
                <a:xfrm>
                  <a:off x="971601" y="4941168"/>
                  <a:ext cx="1224135" cy="1649873"/>
                </a:xfrm>
                <a:prstGeom prst="rect">
                  <a:avLst/>
                </a:prstGeom>
              </p:spPr>
            </p:pic>
            <p:pic>
              <p:nvPicPr>
                <p:cNvPr id="85" name="圖片 84" descr="畫面剪輯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769" r="3477"/>
                <a:stretch/>
              </p:blipFill>
              <p:spPr>
                <a:xfrm>
                  <a:off x="1771212" y="4941168"/>
                  <a:ext cx="1224135" cy="1649873"/>
                </a:xfrm>
                <a:prstGeom prst="rect">
                  <a:avLst/>
                </a:prstGeom>
              </p:spPr>
            </p:pic>
          </p:grpSp>
          <p:sp>
            <p:nvSpPr>
              <p:cNvPr id="87" name="矩形 86"/>
              <p:cNvSpPr/>
              <p:nvPr/>
            </p:nvSpPr>
            <p:spPr>
              <a:xfrm>
                <a:off x="589720" y="5561232"/>
                <a:ext cx="2130523" cy="604072"/>
              </a:xfrm>
              <a:prstGeom prst="rect">
                <a:avLst/>
              </a:prstGeom>
              <a:solidFill>
                <a:srgbClr val="FFF5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82" name="文字方塊 81"/>
            <p:cNvSpPr txBox="1"/>
            <p:nvPr/>
          </p:nvSpPr>
          <p:spPr>
            <a:xfrm>
              <a:off x="470370" y="5380760"/>
              <a:ext cx="269817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dirty="0"/>
                <a:t>符號「」表示</a:t>
              </a:r>
            </a:p>
            <a:p>
              <a:r>
                <a:rPr lang="zh-TW" altLang="en-US" sz="2800" dirty="0"/>
                <a:t>中間部分省略。</a:t>
              </a:r>
            </a:p>
          </p:txBody>
        </p:sp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1169" y="5561232"/>
              <a:ext cx="168882" cy="231532"/>
            </a:xfrm>
            <a:prstGeom prst="rect">
              <a:avLst/>
            </a:prstGeom>
          </p:spPr>
        </p:pic>
      </p:grpSp>
      <p:grpSp>
        <p:nvGrpSpPr>
          <p:cNvPr id="90" name="群組 89"/>
          <p:cNvGrpSpPr/>
          <p:nvPr/>
        </p:nvGrpSpPr>
        <p:grpSpPr>
          <a:xfrm>
            <a:off x="5821624" y="380562"/>
            <a:ext cx="3315460" cy="1649873"/>
            <a:chOff x="207839" y="4941168"/>
            <a:chExt cx="3315460" cy="1649873"/>
          </a:xfrm>
        </p:grpSpPr>
        <p:grpSp>
          <p:nvGrpSpPr>
            <p:cNvPr id="91" name="群組 90"/>
            <p:cNvGrpSpPr/>
            <p:nvPr/>
          </p:nvGrpSpPr>
          <p:grpSpPr>
            <a:xfrm>
              <a:off x="207839" y="4941168"/>
              <a:ext cx="3250875" cy="1649873"/>
              <a:chOff x="207839" y="4941168"/>
              <a:chExt cx="3250875" cy="1649873"/>
            </a:xfrm>
          </p:grpSpPr>
          <p:grpSp>
            <p:nvGrpSpPr>
              <p:cNvPr id="94" name="群組 93"/>
              <p:cNvGrpSpPr/>
              <p:nvPr/>
            </p:nvGrpSpPr>
            <p:grpSpPr>
              <a:xfrm>
                <a:off x="207839" y="4941168"/>
                <a:ext cx="3250875" cy="1649873"/>
                <a:chOff x="207839" y="4941168"/>
                <a:chExt cx="3250875" cy="1649873"/>
              </a:xfrm>
            </p:grpSpPr>
            <p:pic>
              <p:nvPicPr>
                <p:cNvPr id="96" name="圖片 95" descr="畫面剪輯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7086"/>
                <a:stretch/>
              </p:blipFill>
              <p:spPr>
                <a:xfrm>
                  <a:off x="207839" y="4941168"/>
                  <a:ext cx="763762" cy="1649873"/>
                </a:xfrm>
                <a:prstGeom prst="rect">
                  <a:avLst/>
                </a:prstGeom>
              </p:spPr>
            </p:pic>
            <p:pic>
              <p:nvPicPr>
                <p:cNvPr id="97" name="圖片 96" descr="畫面剪輯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477" r="15769"/>
                <a:stretch/>
              </p:blipFill>
              <p:spPr>
                <a:xfrm>
                  <a:off x="971601" y="4941168"/>
                  <a:ext cx="1224135" cy="1649873"/>
                </a:xfrm>
                <a:prstGeom prst="rect">
                  <a:avLst/>
                </a:prstGeom>
              </p:spPr>
            </p:pic>
            <p:pic>
              <p:nvPicPr>
                <p:cNvPr id="98" name="圖片 97" descr="畫面剪輯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9114" r="3477"/>
                <a:stretch/>
              </p:blipFill>
              <p:spPr>
                <a:xfrm>
                  <a:off x="2126567" y="4941168"/>
                  <a:ext cx="1332147" cy="1649873"/>
                </a:xfrm>
                <a:prstGeom prst="rect">
                  <a:avLst/>
                </a:prstGeom>
              </p:spPr>
            </p:pic>
          </p:grpSp>
          <p:sp>
            <p:nvSpPr>
              <p:cNvPr id="95" name="矩形 94"/>
              <p:cNvSpPr/>
              <p:nvPr/>
            </p:nvSpPr>
            <p:spPr>
              <a:xfrm>
                <a:off x="589720" y="5561232"/>
                <a:ext cx="2616967" cy="604072"/>
              </a:xfrm>
              <a:prstGeom prst="rect">
                <a:avLst/>
              </a:prstGeom>
              <a:solidFill>
                <a:srgbClr val="FFF5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92" name="文字方塊 91"/>
            <p:cNvSpPr txBox="1"/>
            <p:nvPr/>
          </p:nvSpPr>
          <p:spPr>
            <a:xfrm>
              <a:off x="466052" y="5369117"/>
              <a:ext cx="305724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dirty="0"/>
                <a:t>通常直方圖用於</a:t>
              </a:r>
              <a:r>
                <a:rPr lang="zh-TW" altLang="en-US" sz="2800" dirty="0" smtClean="0"/>
                <a:t>表</a:t>
              </a:r>
              <a:endParaRPr lang="en-US" altLang="zh-TW" sz="2800" dirty="0" smtClean="0"/>
            </a:p>
            <a:p>
              <a:r>
                <a:rPr lang="zh-TW" altLang="en-US" sz="2800" dirty="0" smtClean="0"/>
                <a:t>示已</a:t>
              </a:r>
              <a:r>
                <a:rPr lang="zh-TW" altLang="en-US" sz="2800" dirty="0"/>
                <a:t>分組的資料。</a:t>
              </a:r>
            </a:p>
          </p:txBody>
        </p:sp>
      </p:grpSp>
      <p:pic>
        <p:nvPicPr>
          <p:cNvPr id="193" name="圖片 192" descr="畫面剪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624" y="5345859"/>
            <a:ext cx="926567" cy="243569"/>
          </a:xfrm>
          <a:prstGeom prst="rect">
            <a:avLst/>
          </a:prstGeom>
        </p:spPr>
      </p:pic>
      <p:pic>
        <p:nvPicPr>
          <p:cNvPr id="194" name="圖片 193" descr="畫面剪輯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796" y="1960487"/>
            <a:ext cx="268678" cy="951675"/>
          </a:xfrm>
          <a:prstGeom prst="rect">
            <a:avLst/>
          </a:prstGeom>
        </p:spPr>
      </p:pic>
      <p:grpSp>
        <p:nvGrpSpPr>
          <p:cNvPr id="198" name="群組 197"/>
          <p:cNvGrpSpPr/>
          <p:nvPr/>
        </p:nvGrpSpPr>
        <p:grpSpPr>
          <a:xfrm>
            <a:off x="2315389" y="2052314"/>
            <a:ext cx="5175628" cy="3646163"/>
            <a:chOff x="2497433" y="2269646"/>
            <a:chExt cx="5175628" cy="3646163"/>
          </a:xfrm>
        </p:grpSpPr>
        <p:cxnSp>
          <p:nvCxnSpPr>
            <p:cNvPr id="17" name="Straight 583 14"/>
            <p:cNvCxnSpPr/>
            <p:nvPr/>
          </p:nvCxnSpPr>
          <p:spPr>
            <a:xfrm>
              <a:off x="3059832" y="2269646"/>
              <a:ext cx="0" cy="314341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583 19"/>
            <p:cNvCxnSpPr/>
            <p:nvPr/>
          </p:nvCxnSpPr>
          <p:spPr>
            <a:xfrm>
              <a:off x="2951832" y="255626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583 19"/>
            <p:cNvCxnSpPr/>
            <p:nvPr/>
          </p:nvCxnSpPr>
          <p:spPr>
            <a:xfrm>
              <a:off x="2951832" y="3129494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583 19"/>
            <p:cNvCxnSpPr/>
            <p:nvPr/>
          </p:nvCxnSpPr>
          <p:spPr>
            <a:xfrm>
              <a:off x="2951832" y="3702726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583 19"/>
            <p:cNvCxnSpPr/>
            <p:nvPr/>
          </p:nvCxnSpPr>
          <p:spPr>
            <a:xfrm>
              <a:off x="2951832" y="4275958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583 19"/>
            <p:cNvCxnSpPr/>
            <p:nvPr/>
          </p:nvCxnSpPr>
          <p:spPr>
            <a:xfrm>
              <a:off x="2951832" y="4849190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583 19"/>
            <p:cNvCxnSpPr/>
            <p:nvPr/>
          </p:nvCxnSpPr>
          <p:spPr>
            <a:xfrm rot="5400000">
              <a:off x="3293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583 19"/>
            <p:cNvCxnSpPr/>
            <p:nvPr/>
          </p:nvCxnSpPr>
          <p:spPr>
            <a:xfrm rot="5400000">
              <a:off x="3869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583 19"/>
            <p:cNvCxnSpPr/>
            <p:nvPr/>
          </p:nvCxnSpPr>
          <p:spPr>
            <a:xfrm rot="5400000">
              <a:off x="4445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583 19"/>
            <p:cNvCxnSpPr/>
            <p:nvPr/>
          </p:nvCxnSpPr>
          <p:spPr>
            <a:xfrm rot="5400000">
              <a:off x="5021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583 19"/>
            <p:cNvCxnSpPr/>
            <p:nvPr/>
          </p:nvCxnSpPr>
          <p:spPr>
            <a:xfrm rot="5400000">
              <a:off x="5597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583 19"/>
            <p:cNvCxnSpPr/>
            <p:nvPr/>
          </p:nvCxnSpPr>
          <p:spPr>
            <a:xfrm rot="5400000">
              <a:off x="6173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583 19"/>
            <p:cNvCxnSpPr/>
            <p:nvPr/>
          </p:nvCxnSpPr>
          <p:spPr>
            <a:xfrm rot="5400000">
              <a:off x="6749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583 19"/>
            <p:cNvCxnSpPr/>
            <p:nvPr/>
          </p:nvCxnSpPr>
          <p:spPr>
            <a:xfrm rot="5400000">
              <a:off x="7325832" y="5476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矩形 146"/>
            <p:cNvSpPr/>
            <p:nvPr/>
          </p:nvSpPr>
          <p:spPr>
            <a:xfrm>
              <a:off x="3347832" y="5141427"/>
              <a:ext cx="573232" cy="280993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8" name="Straight 583 19"/>
            <p:cNvCxnSpPr/>
            <p:nvPr/>
          </p:nvCxnSpPr>
          <p:spPr>
            <a:xfrm>
              <a:off x="3347832" y="5141427"/>
              <a:ext cx="0" cy="28099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583 19"/>
            <p:cNvCxnSpPr/>
            <p:nvPr/>
          </p:nvCxnSpPr>
          <p:spPr>
            <a:xfrm rot="5400000">
              <a:off x="3634448" y="4848171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矩形 151"/>
            <p:cNvSpPr/>
            <p:nvPr/>
          </p:nvSpPr>
          <p:spPr>
            <a:xfrm>
              <a:off x="3923715" y="4849190"/>
              <a:ext cx="573232" cy="573231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3" name="Straight 583 19"/>
            <p:cNvCxnSpPr/>
            <p:nvPr/>
          </p:nvCxnSpPr>
          <p:spPr>
            <a:xfrm>
              <a:off x="3923715" y="484919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583 19"/>
            <p:cNvCxnSpPr/>
            <p:nvPr/>
          </p:nvCxnSpPr>
          <p:spPr>
            <a:xfrm rot="5400000">
              <a:off x="4210331" y="4562574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矩形 156"/>
            <p:cNvSpPr/>
            <p:nvPr/>
          </p:nvSpPr>
          <p:spPr>
            <a:xfrm>
              <a:off x="4502600" y="4567870"/>
              <a:ext cx="573232" cy="854550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2651322" y="517293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0</a:t>
              </a:r>
              <a:endParaRPr lang="zh-TW" altLang="en-US" sz="2400" dirty="0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2651322" y="461835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2</a:t>
              </a:r>
              <a:endParaRPr lang="zh-TW" altLang="en-US" sz="2400" dirty="0"/>
            </a:p>
          </p:txBody>
        </p:sp>
        <p:sp>
          <p:nvSpPr>
            <p:cNvPr id="160" name="文字方塊 159"/>
            <p:cNvSpPr txBox="1"/>
            <p:nvPr/>
          </p:nvSpPr>
          <p:spPr>
            <a:xfrm>
              <a:off x="2651322" y="4045125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4</a:t>
              </a:r>
              <a:endParaRPr lang="zh-TW" altLang="en-US" sz="2400" dirty="0"/>
            </a:p>
          </p:txBody>
        </p:sp>
        <p:sp>
          <p:nvSpPr>
            <p:cNvPr id="161" name="文字方塊 160"/>
            <p:cNvSpPr txBox="1"/>
            <p:nvPr/>
          </p:nvSpPr>
          <p:spPr>
            <a:xfrm>
              <a:off x="2651322" y="3470954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6</a:t>
              </a:r>
              <a:endParaRPr lang="zh-TW" altLang="en-US" sz="2400" dirty="0"/>
            </a:p>
          </p:txBody>
        </p:sp>
        <p:sp>
          <p:nvSpPr>
            <p:cNvPr id="162" name="文字方塊 161"/>
            <p:cNvSpPr txBox="1"/>
            <p:nvPr/>
          </p:nvSpPr>
          <p:spPr>
            <a:xfrm>
              <a:off x="2651322" y="290129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8</a:t>
              </a:r>
              <a:endParaRPr lang="zh-TW" altLang="en-US" sz="2400" dirty="0"/>
            </a:p>
          </p:txBody>
        </p:sp>
        <p:sp>
          <p:nvSpPr>
            <p:cNvPr id="163" name="文字方塊 162"/>
            <p:cNvSpPr txBox="1"/>
            <p:nvPr/>
          </p:nvSpPr>
          <p:spPr>
            <a:xfrm>
              <a:off x="2497433" y="232805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10</a:t>
              </a:r>
              <a:endParaRPr lang="zh-TW" altLang="en-US" sz="2400" dirty="0"/>
            </a:p>
          </p:txBody>
        </p:sp>
        <p:sp>
          <p:nvSpPr>
            <p:cNvPr id="164" name="文字方塊 163"/>
            <p:cNvSpPr txBox="1"/>
            <p:nvPr/>
          </p:nvSpPr>
          <p:spPr>
            <a:xfrm>
              <a:off x="3090296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30</a:t>
              </a:r>
              <a:endParaRPr lang="zh-TW" altLang="en-US" sz="2400" dirty="0"/>
            </a:p>
          </p:txBody>
        </p:sp>
        <p:sp>
          <p:nvSpPr>
            <p:cNvPr id="165" name="文字方塊 164"/>
            <p:cNvSpPr txBox="1"/>
            <p:nvPr/>
          </p:nvSpPr>
          <p:spPr>
            <a:xfrm>
              <a:off x="3674842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40</a:t>
              </a:r>
              <a:endParaRPr lang="zh-TW" altLang="en-US" sz="2400" dirty="0"/>
            </a:p>
          </p:txBody>
        </p:sp>
        <p:sp>
          <p:nvSpPr>
            <p:cNvPr id="166" name="文字方塊 165"/>
            <p:cNvSpPr txBox="1"/>
            <p:nvPr/>
          </p:nvSpPr>
          <p:spPr>
            <a:xfrm>
              <a:off x="4240737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50</a:t>
              </a:r>
              <a:endParaRPr lang="zh-TW" altLang="en-US" sz="2400" dirty="0"/>
            </a:p>
          </p:txBody>
        </p:sp>
        <p:sp>
          <p:nvSpPr>
            <p:cNvPr id="167" name="文字方塊 166"/>
            <p:cNvSpPr txBox="1"/>
            <p:nvPr/>
          </p:nvSpPr>
          <p:spPr>
            <a:xfrm>
              <a:off x="4826607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60</a:t>
              </a:r>
              <a:endParaRPr lang="zh-TW" altLang="en-US" sz="2400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5405611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70</a:t>
              </a:r>
              <a:endParaRPr lang="zh-TW" altLang="en-US" sz="2400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5984615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80</a:t>
              </a:r>
              <a:endParaRPr lang="zh-TW" altLang="en-US" sz="2400" dirty="0"/>
            </a:p>
          </p:txBody>
        </p:sp>
        <p:sp>
          <p:nvSpPr>
            <p:cNvPr id="170" name="文字方塊 169"/>
            <p:cNvSpPr txBox="1"/>
            <p:nvPr/>
          </p:nvSpPr>
          <p:spPr>
            <a:xfrm>
              <a:off x="6547386" y="545414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90</a:t>
              </a:r>
              <a:endParaRPr lang="zh-TW" altLang="en-US" sz="2400" dirty="0"/>
            </a:p>
          </p:txBody>
        </p:sp>
        <p:sp>
          <p:nvSpPr>
            <p:cNvPr id="171" name="文字方塊 170"/>
            <p:cNvSpPr txBox="1"/>
            <p:nvPr/>
          </p:nvSpPr>
          <p:spPr>
            <a:xfrm>
              <a:off x="7026729" y="5454144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2400" dirty="0" smtClean="0"/>
                <a:t>100</a:t>
              </a:r>
              <a:endParaRPr lang="zh-TW" altLang="en-US" sz="2400" dirty="0"/>
            </a:p>
          </p:txBody>
        </p:sp>
        <p:sp>
          <p:nvSpPr>
            <p:cNvPr id="172" name="矩形 171"/>
            <p:cNvSpPr/>
            <p:nvPr/>
          </p:nvSpPr>
          <p:spPr>
            <a:xfrm>
              <a:off x="5078600" y="3418019"/>
              <a:ext cx="573232" cy="1995043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" name="矩形 172"/>
            <p:cNvSpPr/>
            <p:nvPr/>
          </p:nvSpPr>
          <p:spPr>
            <a:xfrm>
              <a:off x="5654600" y="3701786"/>
              <a:ext cx="573232" cy="1720634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4" name="矩形 173"/>
            <p:cNvSpPr/>
            <p:nvPr/>
          </p:nvSpPr>
          <p:spPr>
            <a:xfrm>
              <a:off x="6230600" y="3132088"/>
              <a:ext cx="573232" cy="2290332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5" name="矩形 174"/>
            <p:cNvSpPr/>
            <p:nvPr/>
          </p:nvSpPr>
          <p:spPr>
            <a:xfrm>
              <a:off x="6806600" y="4567870"/>
              <a:ext cx="573232" cy="854550"/>
            </a:xfrm>
            <a:prstGeom prst="rect">
              <a:avLst/>
            </a:prstGeom>
            <a:solidFill>
              <a:srgbClr val="DAEB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5" name="Straight 583 19"/>
            <p:cNvCxnSpPr/>
            <p:nvPr/>
          </p:nvCxnSpPr>
          <p:spPr>
            <a:xfrm>
              <a:off x="4499715" y="4562103"/>
              <a:ext cx="0" cy="8603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583 19"/>
            <p:cNvCxnSpPr/>
            <p:nvPr/>
          </p:nvCxnSpPr>
          <p:spPr>
            <a:xfrm>
              <a:off x="5651832" y="3408659"/>
              <a:ext cx="0" cy="2013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583 19"/>
            <p:cNvCxnSpPr/>
            <p:nvPr/>
          </p:nvCxnSpPr>
          <p:spPr>
            <a:xfrm>
              <a:off x="6227832" y="3129494"/>
              <a:ext cx="0" cy="22929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583 19"/>
            <p:cNvCxnSpPr/>
            <p:nvPr/>
          </p:nvCxnSpPr>
          <p:spPr>
            <a:xfrm>
              <a:off x="6803832" y="3129494"/>
              <a:ext cx="0" cy="22929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583 19"/>
            <p:cNvCxnSpPr/>
            <p:nvPr/>
          </p:nvCxnSpPr>
          <p:spPr>
            <a:xfrm>
              <a:off x="7379832" y="4562103"/>
              <a:ext cx="0" cy="8603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583 19"/>
            <p:cNvCxnSpPr/>
            <p:nvPr/>
          </p:nvCxnSpPr>
          <p:spPr>
            <a:xfrm>
              <a:off x="5075832" y="3408659"/>
              <a:ext cx="0" cy="2013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583 19"/>
            <p:cNvCxnSpPr/>
            <p:nvPr/>
          </p:nvCxnSpPr>
          <p:spPr>
            <a:xfrm rot="5400000">
              <a:off x="4789216" y="427680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583 19"/>
            <p:cNvCxnSpPr/>
            <p:nvPr/>
          </p:nvCxnSpPr>
          <p:spPr>
            <a:xfrm rot="5400000">
              <a:off x="5365216" y="3131403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583 19"/>
            <p:cNvCxnSpPr/>
            <p:nvPr/>
          </p:nvCxnSpPr>
          <p:spPr>
            <a:xfrm rot="5400000">
              <a:off x="5941216" y="341517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583 19"/>
            <p:cNvCxnSpPr/>
            <p:nvPr/>
          </p:nvCxnSpPr>
          <p:spPr>
            <a:xfrm rot="5400000">
              <a:off x="6517216" y="2845472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583 19"/>
            <p:cNvCxnSpPr/>
            <p:nvPr/>
          </p:nvCxnSpPr>
          <p:spPr>
            <a:xfrm rot="5400000">
              <a:off x="7093216" y="4276800"/>
              <a:ext cx="0" cy="5732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583 12"/>
            <p:cNvCxnSpPr/>
            <p:nvPr/>
          </p:nvCxnSpPr>
          <p:spPr>
            <a:xfrm>
              <a:off x="2951832" y="5422422"/>
              <a:ext cx="471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5" name="圖片 19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6596" y="5352455"/>
              <a:ext cx="102070" cy="139935"/>
            </a:xfrm>
            <a:prstGeom prst="rect">
              <a:avLst/>
            </a:prstGeom>
          </p:spPr>
        </p:pic>
        <p:cxnSp>
          <p:nvCxnSpPr>
            <p:cNvPr id="196" name="Straight 583 19"/>
            <p:cNvCxnSpPr/>
            <p:nvPr/>
          </p:nvCxnSpPr>
          <p:spPr>
            <a:xfrm>
              <a:off x="3059832" y="5422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583 19"/>
            <p:cNvCxnSpPr/>
            <p:nvPr/>
          </p:nvCxnSpPr>
          <p:spPr>
            <a:xfrm>
              <a:off x="3228517" y="5422422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 3"/>
          <p:cNvSpPr/>
          <p:nvPr/>
        </p:nvSpPr>
        <p:spPr>
          <a:xfrm>
            <a:off x="2795230" y="5739130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dirty="0">
                <a:latin typeface="DFYuanStd-W5"/>
              </a:rPr>
              <a:t>七年四班數學成績次數分配直方圖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3489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14007</TotalTime>
  <Words>1547</Words>
  <Application>Microsoft Office PowerPoint</Application>
  <PresentationFormat>如螢幕大小 (4:3)</PresentationFormat>
  <Paragraphs>509</Paragraphs>
  <Slides>15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8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1_Office 佈景主題</vt:lpstr>
      <vt:lpstr>自訂設計</vt:lpstr>
      <vt:lpstr>5_Office 佈景主題</vt:lpstr>
      <vt:lpstr>6_Office 佈景主題</vt:lpstr>
      <vt:lpstr>2_Office 佈景主題</vt:lpstr>
      <vt:lpstr>3_Office 佈景主題</vt:lpstr>
      <vt:lpstr>4_Office 佈景主題</vt:lpstr>
      <vt:lpstr>1_自訂設計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周汶嫻</dc:creator>
  <cp:lastModifiedBy>HL</cp:lastModifiedBy>
  <cp:revision>1217</cp:revision>
  <dcterms:created xsi:type="dcterms:W3CDTF">2016-01-06T01:08:06Z</dcterms:created>
  <dcterms:modified xsi:type="dcterms:W3CDTF">2021-05-19T04:13:58Z</dcterms:modified>
</cp:coreProperties>
</file>